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34"/>
  </p:notesMasterIdLst>
  <p:handoutMasterIdLst>
    <p:handoutMasterId r:id="rId35"/>
  </p:handoutMasterIdLst>
  <p:sldIdLst>
    <p:sldId id="407" r:id="rId5"/>
    <p:sldId id="257" r:id="rId6"/>
    <p:sldId id="410" r:id="rId7"/>
    <p:sldId id="411" r:id="rId8"/>
    <p:sldId id="412" r:id="rId9"/>
    <p:sldId id="413" r:id="rId10"/>
    <p:sldId id="414" r:id="rId11"/>
    <p:sldId id="415" r:id="rId12"/>
    <p:sldId id="416" r:id="rId13"/>
    <p:sldId id="421" r:id="rId14"/>
    <p:sldId id="409" r:id="rId15"/>
    <p:sldId id="317" r:id="rId16"/>
    <p:sldId id="394" r:id="rId17"/>
    <p:sldId id="393" r:id="rId18"/>
    <p:sldId id="395" r:id="rId19"/>
    <p:sldId id="396" r:id="rId20"/>
    <p:sldId id="399" r:id="rId21"/>
    <p:sldId id="400" r:id="rId22"/>
    <p:sldId id="401" r:id="rId23"/>
    <p:sldId id="398" r:id="rId24"/>
    <p:sldId id="403" r:id="rId25"/>
    <p:sldId id="404" r:id="rId26"/>
    <p:sldId id="405" r:id="rId27"/>
    <p:sldId id="406" r:id="rId28"/>
    <p:sldId id="418" r:id="rId29"/>
    <p:sldId id="420" r:id="rId30"/>
    <p:sldId id="397" r:id="rId31"/>
    <p:sldId id="417" r:id="rId32"/>
    <p:sldId id="40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F26B43"/>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35B"/>
    <a:srgbClr val="CCE8D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3725" autoAdjust="0"/>
  </p:normalViewPr>
  <p:slideViewPr>
    <p:cSldViewPr snapToGrid="0">
      <p:cViewPr varScale="1">
        <p:scale>
          <a:sx n="114" d="100"/>
          <a:sy n="114" d="100"/>
        </p:scale>
        <p:origin x="474" y="102"/>
      </p:cViewPr>
      <p:guideLst>
        <p:guide pos="3840"/>
        <p:guide orient="horz" pos="2160"/>
      </p:guideLst>
    </p:cSldViewPr>
  </p:slideViewPr>
  <p:outlineViewPr>
    <p:cViewPr>
      <p:scale>
        <a:sx n="33" d="100"/>
        <a:sy n="33" d="100"/>
      </p:scale>
      <p:origin x="0" y="-2709"/>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48" d="100"/>
          <a:sy n="48" d="100"/>
        </p:scale>
        <p:origin x="1911"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471C2C-1567-47F4-803E-468024209D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58F5B09-2954-46C6-97BB-9E10649FE2C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7F2C1D-F243-42AB-ADF2-E7CB4E04900E}" type="datetimeFigureOut">
              <a:rPr lang="en-US" smtClean="0"/>
              <a:t>3/6/2023</a:t>
            </a:fld>
            <a:endParaRPr lang="en-US"/>
          </a:p>
        </p:txBody>
      </p:sp>
      <p:sp>
        <p:nvSpPr>
          <p:cNvPr id="4" name="Footer Placeholder 3">
            <a:extLst>
              <a:ext uri="{FF2B5EF4-FFF2-40B4-BE49-F238E27FC236}">
                <a16:creationId xmlns:a16="http://schemas.microsoft.com/office/drawing/2014/main" id="{E39A204B-EBA9-4C6D-BFB2-A104F00C8E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55F72FC-4D2D-4E5B-A4DD-62E2C822FB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23CDBB5-5B4A-4483-935D-A73935186B4D}" type="slidenum">
              <a:rPr lang="en-US" smtClean="0"/>
              <a:t>‹#›</a:t>
            </a:fld>
            <a:endParaRPr lang="en-US"/>
          </a:p>
        </p:txBody>
      </p:sp>
    </p:spTree>
    <p:extLst>
      <p:ext uri="{BB962C8B-B14F-4D97-AF65-F5344CB8AC3E}">
        <p14:creationId xmlns:p14="http://schemas.microsoft.com/office/powerpoint/2010/main" val="2619237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0CE34E-5667-4A32-A6BA-10C7A552BC63}" type="datetimeFigureOut">
              <a:rPr lang="en-US" smtClean="0"/>
              <a:t>3/6/2023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CCE34D-CFF1-4FFE-815B-D050E7ED2DFD}" type="slidenum">
              <a:rPr lang="en-US" smtClean="0"/>
              <a:t>‹#›</a:t>
            </a:fld>
            <a:endParaRPr lang="en-US"/>
          </a:p>
        </p:txBody>
      </p:sp>
    </p:spTree>
    <p:extLst>
      <p:ext uri="{BB962C8B-B14F-4D97-AF65-F5344CB8AC3E}">
        <p14:creationId xmlns:p14="http://schemas.microsoft.com/office/powerpoint/2010/main" val="3979362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1</a:t>
            </a:fld>
            <a:endParaRPr lang="en-US"/>
          </a:p>
        </p:txBody>
      </p:sp>
    </p:spTree>
    <p:extLst>
      <p:ext uri="{BB962C8B-B14F-4D97-AF65-F5344CB8AC3E}">
        <p14:creationId xmlns:p14="http://schemas.microsoft.com/office/powerpoint/2010/main" val="11469986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10</a:t>
            </a:fld>
            <a:endParaRPr lang="en-US"/>
          </a:p>
        </p:txBody>
      </p:sp>
    </p:spTree>
    <p:extLst>
      <p:ext uri="{BB962C8B-B14F-4D97-AF65-F5344CB8AC3E}">
        <p14:creationId xmlns:p14="http://schemas.microsoft.com/office/powerpoint/2010/main" val="22017193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11</a:t>
            </a:fld>
            <a:endParaRPr lang="en-US"/>
          </a:p>
        </p:txBody>
      </p:sp>
    </p:spTree>
    <p:extLst>
      <p:ext uri="{BB962C8B-B14F-4D97-AF65-F5344CB8AC3E}">
        <p14:creationId xmlns:p14="http://schemas.microsoft.com/office/powerpoint/2010/main" val="7574817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12</a:t>
            </a:fld>
            <a:endParaRPr lang="en-US"/>
          </a:p>
        </p:txBody>
      </p:sp>
    </p:spTree>
    <p:extLst>
      <p:ext uri="{BB962C8B-B14F-4D97-AF65-F5344CB8AC3E}">
        <p14:creationId xmlns:p14="http://schemas.microsoft.com/office/powerpoint/2010/main" val="15865501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13</a:t>
            </a:fld>
            <a:endParaRPr lang="en-US"/>
          </a:p>
        </p:txBody>
      </p:sp>
    </p:spTree>
    <p:extLst>
      <p:ext uri="{BB962C8B-B14F-4D97-AF65-F5344CB8AC3E}">
        <p14:creationId xmlns:p14="http://schemas.microsoft.com/office/powerpoint/2010/main" val="33362240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14</a:t>
            </a:fld>
            <a:endParaRPr lang="en-US"/>
          </a:p>
        </p:txBody>
      </p:sp>
    </p:spTree>
    <p:extLst>
      <p:ext uri="{BB962C8B-B14F-4D97-AF65-F5344CB8AC3E}">
        <p14:creationId xmlns:p14="http://schemas.microsoft.com/office/powerpoint/2010/main" val="2744033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15</a:t>
            </a:fld>
            <a:endParaRPr lang="en-US"/>
          </a:p>
        </p:txBody>
      </p:sp>
    </p:spTree>
    <p:extLst>
      <p:ext uri="{BB962C8B-B14F-4D97-AF65-F5344CB8AC3E}">
        <p14:creationId xmlns:p14="http://schemas.microsoft.com/office/powerpoint/2010/main" val="42395854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16</a:t>
            </a:fld>
            <a:endParaRPr lang="en-US"/>
          </a:p>
        </p:txBody>
      </p:sp>
    </p:spTree>
    <p:extLst>
      <p:ext uri="{BB962C8B-B14F-4D97-AF65-F5344CB8AC3E}">
        <p14:creationId xmlns:p14="http://schemas.microsoft.com/office/powerpoint/2010/main" val="17324571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17</a:t>
            </a:fld>
            <a:endParaRPr lang="en-US"/>
          </a:p>
        </p:txBody>
      </p:sp>
    </p:spTree>
    <p:extLst>
      <p:ext uri="{BB962C8B-B14F-4D97-AF65-F5344CB8AC3E}">
        <p14:creationId xmlns:p14="http://schemas.microsoft.com/office/powerpoint/2010/main" val="41842462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18</a:t>
            </a:fld>
            <a:endParaRPr lang="en-US"/>
          </a:p>
        </p:txBody>
      </p:sp>
    </p:spTree>
    <p:extLst>
      <p:ext uri="{BB962C8B-B14F-4D97-AF65-F5344CB8AC3E}">
        <p14:creationId xmlns:p14="http://schemas.microsoft.com/office/powerpoint/2010/main" val="33277117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19</a:t>
            </a:fld>
            <a:endParaRPr lang="en-US"/>
          </a:p>
        </p:txBody>
      </p:sp>
    </p:spTree>
    <p:extLst>
      <p:ext uri="{BB962C8B-B14F-4D97-AF65-F5344CB8AC3E}">
        <p14:creationId xmlns:p14="http://schemas.microsoft.com/office/powerpoint/2010/main" val="4255746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2</a:t>
            </a:fld>
            <a:endParaRPr lang="en-US"/>
          </a:p>
        </p:txBody>
      </p:sp>
    </p:spTree>
    <p:extLst>
      <p:ext uri="{BB962C8B-B14F-4D97-AF65-F5344CB8AC3E}">
        <p14:creationId xmlns:p14="http://schemas.microsoft.com/office/powerpoint/2010/main" val="15608359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20</a:t>
            </a:fld>
            <a:endParaRPr lang="en-US"/>
          </a:p>
        </p:txBody>
      </p:sp>
    </p:spTree>
    <p:extLst>
      <p:ext uri="{BB962C8B-B14F-4D97-AF65-F5344CB8AC3E}">
        <p14:creationId xmlns:p14="http://schemas.microsoft.com/office/powerpoint/2010/main" val="36680554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21</a:t>
            </a:fld>
            <a:endParaRPr lang="en-US"/>
          </a:p>
        </p:txBody>
      </p:sp>
    </p:spTree>
    <p:extLst>
      <p:ext uri="{BB962C8B-B14F-4D97-AF65-F5344CB8AC3E}">
        <p14:creationId xmlns:p14="http://schemas.microsoft.com/office/powerpoint/2010/main" val="2928492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22</a:t>
            </a:fld>
            <a:endParaRPr lang="en-US"/>
          </a:p>
        </p:txBody>
      </p:sp>
    </p:spTree>
    <p:extLst>
      <p:ext uri="{BB962C8B-B14F-4D97-AF65-F5344CB8AC3E}">
        <p14:creationId xmlns:p14="http://schemas.microsoft.com/office/powerpoint/2010/main" val="10904886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23</a:t>
            </a:fld>
            <a:endParaRPr lang="en-US"/>
          </a:p>
        </p:txBody>
      </p:sp>
    </p:spTree>
    <p:extLst>
      <p:ext uri="{BB962C8B-B14F-4D97-AF65-F5344CB8AC3E}">
        <p14:creationId xmlns:p14="http://schemas.microsoft.com/office/powerpoint/2010/main" val="39865006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24</a:t>
            </a:fld>
            <a:endParaRPr lang="en-US"/>
          </a:p>
        </p:txBody>
      </p:sp>
    </p:spTree>
    <p:extLst>
      <p:ext uri="{BB962C8B-B14F-4D97-AF65-F5344CB8AC3E}">
        <p14:creationId xmlns:p14="http://schemas.microsoft.com/office/powerpoint/2010/main" val="16898158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25</a:t>
            </a:fld>
            <a:endParaRPr lang="en-US"/>
          </a:p>
        </p:txBody>
      </p:sp>
    </p:spTree>
    <p:extLst>
      <p:ext uri="{BB962C8B-B14F-4D97-AF65-F5344CB8AC3E}">
        <p14:creationId xmlns:p14="http://schemas.microsoft.com/office/powerpoint/2010/main" val="29456930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26</a:t>
            </a:fld>
            <a:endParaRPr lang="en-US"/>
          </a:p>
        </p:txBody>
      </p:sp>
    </p:spTree>
    <p:extLst>
      <p:ext uri="{BB962C8B-B14F-4D97-AF65-F5344CB8AC3E}">
        <p14:creationId xmlns:p14="http://schemas.microsoft.com/office/powerpoint/2010/main" val="26643085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27</a:t>
            </a:fld>
            <a:endParaRPr lang="en-US"/>
          </a:p>
        </p:txBody>
      </p:sp>
    </p:spTree>
    <p:extLst>
      <p:ext uri="{BB962C8B-B14F-4D97-AF65-F5344CB8AC3E}">
        <p14:creationId xmlns:p14="http://schemas.microsoft.com/office/powerpoint/2010/main" val="15896274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28</a:t>
            </a:fld>
            <a:endParaRPr lang="en-US"/>
          </a:p>
        </p:txBody>
      </p:sp>
    </p:spTree>
    <p:extLst>
      <p:ext uri="{BB962C8B-B14F-4D97-AF65-F5344CB8AC3E}">
        <p14:creationId xmlns:p14="http://schemas.microsoft.com/office/powerpoint/2010/main" val="42079298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29</a:t>
            </a:fld>
            <a:endParaRPr lang="en-US"/>
          </a:p>
        </p:txBody>
      </p:sp>
    </p:spTree>
    <p:extLst>
      <p:ext uri="{BB962C8B-B14F-4D97-AF65-F5344CB8AC3E}">
        <p14:creationId xmlns:p14="http://schemas.microsoft.com/office/powerpoint/2010/main" val="1952675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3</a:t>
            </a:fld>
            <a:endParaRPr lang="en-US"/>
          </a:p>
        </p:txBody>
      </p:sp>
    </p:spTree>
    <p:extLst>
      <p:ext uri="{BB962C8B-B14F-4D97-AF65-F5344CB8AC3E}">
        <p14:creationId xmlns:p14="http://schemas.microsoft.com/office/powerpoint/2010/main" val="3914888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4</a:t>
            </a:fld>
            <a:endParaRPr lang="en-US"/>
          </a:p>
        </p:txBody>
      </p:sp>
    </p:spTree>
    <p:extLst>
      <p:ext uri="{BB962C8B-B14F-4D97-AF65-F5344CB8AC3E}">
        <p14:creationId xmlns:p14="http://schemas.microsoft.com/office/powerpoint/2010/main" val="3633508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5</a:t>
            </a:fld>
            <a:endParaRPr lang="en-US"/>
          </a:p>
        </p:txBody>
      </p:sp>
    </p:spTree>
    <p:extLst>
      <p:ext uri="{BB962C8B-B14F-4D97-AF65-F5344CB8AC3E}">
        <p14:creationId xmlns:p14="http://schemas.microsoft.com/office/powerpoint/2010/main" val="781984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6</a:t>
            </a:fld>
            <a:endParaRPr lang="en-US"/>
          </a:p>
        </p:txBody>
      </p:sp>
    </p:spTree>
    <p:extLst>
      <p:ext uri="{BB962C8B-B14F-4D97-AF65-F5344CB8AC3E}">
        <p14:creationId xmlns:p14="http://schemas.microsoft.com/office/powerpoint/2010/main" val="689597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7</a:t>
            </a:fld>
            <a:endParaRPr lang="en-US"/>
          </a:p>
        </p:txBody>
      </p:sp>
    </p:spTree>
    <p:extLst>
      <p:ext uri="{BB962C8B-B14F-4D97-AF65-F5344CB8AC3E}">
        <p14:creationId xmlns:p14="http://schemas.microsoft.com/office/powerpoint/2010/main" val="524570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8</a:t>
            </a:fld>
            <a:endParaRPr lang="en-US"/>
          </a:p>
        </p:txBody>
      </p:sp>
    </p:spTree>
    <p:extLst>
      <p:ext uri="{BB962C8B-B14F-4D97-AF65-F5344CB8AC3E}">
        <p14:creationId xmlns:p14="http://schemas.microsoft.com/office/powerpoint/2010/main" val="1307742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9</a:t>
            </a:fld>
            <a:endParaRPr lang="en-US"/>
          </a:p>
        </p:txBody>
      </p:sp>
    </p:spTree>
    <p:extLst>
      <p:ext uri="{BB962C8B-B14F-4D97-AF65-F5344CB8AC3E}">
        <p14:creationId xmlns:p14="http://schemas.microsoft.com/office/powerpoint/2010/main" val="1898579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68F591-F3C7-4872-BBA0-0693794F4F11}"/>
              </a:ext>
            </a:extLst>
          </p:cNvPr>
          <p:cNvSpPr>
            <a:spLocks noGrp="1"/>
          </p:cNvSpPr>
          <p:nvPr>
            <p:ph type="ctrTitle" hasCustomPrompt="1"/>
          </p:nvPr>
        </p:nvSpPr>
        <p:spPr>
          <a:xfrm>
            <a:off x="7999414" y="1051551"/>
            <a:ext cx="3565524" cy="2384898"/>
          </a:xfrm>
        </p:spPr>
        <p:txBody>
          <a:bodyPr anchor="b" anchorCtr="0">
            <a:noAutofit/>
          </a:bodyPr>
          <a:lstStyle/>
          <a:p>
            <a:r>
              <a:rPr lang="en-US" sz="4800" dirty="0"/>
              <a:t>3DFloat</a:t>
            </a:r>
          </a:p>
        </p:txBody>
      </p:sp>
      <p:sp>
        <p:nvSpPr>
          <p:cNvPr id="14" name="Picture Placeholder 13">
            <a:extLst>
              <a:ext uri="{FF2B5EF4-FFF2-40B4-BE49-F238E27FC236}">
                <a16:creationId xmlns:a16="http://schemas.microsoft.com/office/drawing/2014/main" id="{967766A8-18D5-4391-8DB7-7BFF6427636C}"/>
              </a:ext>
            </a:extLst>
          </p:cNvPr>
          <p:cNvSpPr>
            <a:spLocks noGrp="1"/>
          </p:cNvSpPr>
          <p:nvPr>
            <p:ph type="pic" sz="quarter" idx="13"/>
          </p:nvPr>
        </p:nvSpPr>
        <p:spPr>
          <a:xfrm>
            <a:off x="0" y="0"/>
            <a:ext cx="7452360" cy="6858000"/>
          </a:xfrm>
          <a:solidFill>
            <a:schemeClr val="accent5"/>
          </a:solidFill>
        </p:spPr>
        <p:txBody>
          <a:bodyPr>
            <a:noAutofit/>
          </a:bodyPr>
          <a:lstStyle/>
          <a:p>
            <a:r>
              <a:rPr lang="en-US"/>
              <a:t>Click icon to add picture</a:t>
            </a:r>
          </a:p>
        </p:txBody>
      </p:sp>
      <p:sp>
        <p:nvSpPr>
          <p:cNvPr id="8" name="Oval 7">
            <a:extLst>
              <a:ext uri="{FF2B5EF4-FFF2-40B4-BE49-F238E27FC236}">
                <a16:creationId xmlns:a16="http://schemas.microsoft.com/office/drawing/2014/main" id="{938AD48E-7D67-4BE9-97B6-DB64DE5253B9}"/>
              </a:ext>
              <a:ext uri="{C183D7F6-B498-43B3-948B-1728B52AA6E4}">
                <adec:decorative xmlns:adec="http://schemas.microsoft.com/office/drawing/2017/decorative" val="1"/>
              </a:ext>
            </a:extLst>
          </p:cNvPr>
          <p:cNvSpPr>
            <a:spLocks noChangeAspect="1"/>
          </p:cNvSpPr>
          <p:nvPr userDrawn="1"/>
        </p:nvSpPr>
        <p:spPr>
          <a:xfrm>
            <a:off x="7999413" y="445272"/>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9" name="Group 8">
            <a:extLst>
              <a:ext uri="{FF2B5EF4-FFF2-40B4-BE49-F238E27FC236}">
                <a16:creationId xmlns:a16="http://schemas.microsoft.com/office/drawing/2014/main" id="{EB6FF8E2-165B-49EB-8120-14190F9491BC}"/>
              </a:ext>
              <a:ext uri="{C183D7F6-B498-43B3-948B-1728B52AA6E4}">
                <adec:decorative xmlns:adec="http://schemas.microsoft.com/office/drawing/2017/decorative" val="1"/>
              </a:ext>
            </a:extLst>
          </p:cNvPr>
          <p:cNvGrpSpPr/>
          <p:nvPr userDrawn="1"/>
        </p:nvGrpSpPr>
        <p:grpSpPr>
          <a:xfrm rot="5400000">
            <a:off x="10915300" y="5534727"/>
            <a:ext cx="667802" cy="631474"/>
            <a:chOff x="10478914" y="1506691"/>
            <a:chExt cx="667802" cy="631474"/>
          </a:xfrm>
        </p:grpSpPr>
        <p:sp>
          <p:nvSpPr>
            <p:cNvPr id="10" name="Freeform: Shape 9">
              <a:extLst>
                <a:ext uri="{FF2B5EF4-FFF2-40B4-BE49-F238E27FC236}">
                  <a16:creationId xmlns:a16="http://schemas.microsoft.com/office/drawing/2014/main" id="{79B763A7-EE7D-4306-8306-01E8C86E6350}"/>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Oval 10">
              <a:extLst>
                <a:ext uri="{FF2B5EF4-FFF2-40B4-BE49-F238E27FC236}">
                  <a16:creationId xmlns:a16="http://schemas.microsoft.com/office/drawing/2014/main" id="{4B3A935F-6844-4FCE-B0AE-5492715A58F1}"/>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3" name="Text Placeholder 2">
            <a:extLst>
              <a:ext uri="{FF2B5EF4-FFF2-40B4-BE49-F238E27FC236}">
                <a16:creationId xmlns:a16="http://schemas.microsoft.com/office/drawing/2014/main" id="{5B16EB97-6E8A-4B50-8701-7CB158044DCA}"/>
              </a:ext>
            </a:extLst>
          </p:cNvPr>
          <p:cNvSpPr>
            <a:spLocks noGrp="1"/>
          </p:cNvSpPr>
          <p:nvPr>
            <p:ph type="body" sz="quarter" idx="14"/>
          </p:nvPr>
        </p:nvSpPr>
        <p:spPr>
          <a:xfrm>
            <a:off x="7999413" y="3568700"/>
            <a:ext cx="3565524" cy="1731963"/>
          </a:xfrm>
        </p:spPr>
        <p:txBody>
          <a:bodyPr>
            <a:noAutofit/>
          </a:bodyPr>
          <a:lstStyle>
            <a:lvl1pPr>
              <a:buNone/>
              <a:defRPr sz="2000"/>
            </a:lvl1pPr>
            <a:lvl2pPr>
              <a:buNone/>
              <a:defRPr sz="2000"/>
            </a:lvl2pPr>
            <a:lvl3pPr>
              <a:buNone/>
              <a:defRPr sz="2000"/>
            </a:lvl3pPr>
            <a:lvl4pPr>
              <a:buNone/>
              <a:defRPr sz="2000"/>
            </a:lvl4pPr>
            <a:lvl5pPr>
              <a:buNone/>
              <a:defRPr sz="2000"/>
            </a:lvl5pPr>
          </a:lstStyle>
          <a:p>
            <a:pPr lvl="0"/>
            <a:r>
              <a:rPr lang="en-US"/>
              <a:t>Click to edit Master text styles</a:t>
            </a:r>
          </a:p>
        </p:txBody>
      </p:sp>
    </p:spTree>
    <p:extLst>
      <p:ext uri="{BB962C8B-B14F-4D97-AF65-F5344CB8AC3E}">
        <p14:creationId xmlns:p14="http://schemas.microsoft.com/office/powerpoint/2010/main" val="600948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Content 3 column">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p:nvPr/>
        </p:nvGrpSpPr>
        <p:grpSpPr>
          <a:xfrm>
            <a:off x="137931" y="5260967"/>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9" name="Freeform: Shape 18">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ChangeAspect="1"/>
          </p:cNvSpPr>
          <p:nvPr/>
        </p:nvSpPr>
        <p:spPr>
          <a:xfrm rot="2700000">
            <a:off x="10834944" y="17126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p:nvPr/>
        </p:nvSpPr>
        <p:spPr>
          <a:xfrm rot="8100000">
            <a:off x="10849344" y="51834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Title 1">
            <a:extLst>
              <a:ext uri="{FF2B5EF4-FFF2-40B4-BE49-F238E27FC236}">
                <a16:creationId xmlns:a16="http://schemas.microsoft.com/office/drawing/2014/main" id="{EBCCE83C-72C8-4181-8D03-7CFB23A6FF2D}"/>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n-US" sz="4800" dirty="0"/>
            </a:lvl1pPr>
          </a:lstStyle>
          <a:p>
            <a:pPr lvl="0">
              <a:lnSpc>
                <a:spcPct val="100000"/>
              </a:lnSpc>
            </a:pPr>
            <a:r>
              <a:rPr lang="en-US"/>
              <a:t>Click to edit Master title style</a:t>
            </a:r>
            <a:endParaRPr lang="en-US" dirty="0"/>
          </a:p>
        </p:txBody>
      </p:sp>
      <p:sp>
        <p:nvSpPr>
          <p:cNvPr id="16" name="Text Placeholder 2">
            <a:extLst>
              <a:ext uri="{FF2B5EF4-FFF2-40B4-BE49-F238E27FC236}">
                <a16:creationId xmlns:a16="http://schemas.microsoft.com/office/drawing/2014/main" id="{C6FCDFCC-38D1-43A4-918F-491DBA6B2CF6}"/>
              </a:ext>
            </a:extLst>
          </p:cNvPr>
          <p:cNvSpPr>
            <a:spLocks noGrp="1"/>
          </p:cNvSpPr>
          <p:nvPr>
            <p:ph type="body" idx="1"/>
          </p:nvPr>
        </p:nvSpPr>
        <p:spPr>
          <a:xfrm>
            <a:off x="550864" y="1731375"/>
            <a:ext cx="3563936" cy="535354"/>
          </a:xfrm>
        </p:spPr>
        <p:txBody>
          <a:bodyPr anchor="b">
            <a:noAutofit/>
          </a:bodyPr>
          <a:lstStyle>
            <a:lvl1pPr marL="0" indent="0">
              <a:buNone/>
              <a:defRPr sz="20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3">
            <a:extLst>
              <a:ext uri="{FF2B5EF4-FFF2-40B4-BE49-F238E27FC236}">
                <a16:creationId xmlns:a16="http://schemas.microsoft.com/office/drawing/2014/main" id="{8A9CB740-8581-4D62-8481-7ECBBEDA7219}"/>
              </a:ext>
            </a:extLst>
          </p:cNvPr>
          <p:cNvSpPr>
            <a:spLocks noGrp="1"/>
          </p:cNvSpPr>
          <p:nvPr>
            <p:ph sz="half" idx="2"/>
          </p:nvPr>
        </p:nvSpPr>
        <p:spPr>
          <a:xfrm>
            <a:off x="559476" y="2432304"/>
            <a:ext cx="3563936" cy="3515555"/>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4">
            <a:extLst>
              <a:ext uri="{FF2B5EF4-FFF2-40B4-BE49-F238E27FC236}">
                <a16:creationId xmlns:a16="http://schemas.microsoft.com/office/drawing/2014/main" id="{AB16E493-D962-46EC-BBB8-D7E68A640438}"/>
              </a:ext>
            </a:extLst>
          </p:cNvPr>
          <p:cNvSpPr>
            <a:spLocks noGrp="1"/>
          </p:cNvSpPr>
          <p:nvPr>
            <p:ph type="body" sz="quarter" idx="13"/>
          </p:nvPr>
        </p:nvSpPr>
        <p:spPr>
          <a:xfrm>
            <a:off x="4341573" y="1731375"/>
            <a:ext cx="3566160" cy="535354"/>
          </a:xfrm>
        </p:spPr>
        <p:txBody>
          <a:bodyPr vert="horz" wrap="square" lIns="0" tIns="0" rIns="0" bIns="0" rtlCol="0" anchor="b">
            <a:noAutofit/>
          </a:bodyPr>
          <a:lstStyle>
            <a:lvl1pPr>
              <a:buNone/>
              <a:defRPr lang="en-US" sz="2000" b="0" cap="all" spc="200" baseline="0" dirty="0">
                <a:solidFill>
                  <a:schemeClr val="tx1"/>
                </a:solidFill>
              </a:defRPr>
            </a:lvl1pPr>
          </a:lstStyle>
          <a:p>
            <a:pPr marL="228600" lvl="0" indent="-228600"/>
            <a:r>
              <a:rPr lang="en-US"/>
              <a:t>Click to edit Master text styles</a:t>
            </a:r>
          </a:p>
        </p:txBody>
      </p:sp>
      <p:sp>
        <p:nvSpPr>
          <p:cNvPr id="23" name="Content Placeholder 5">
            <a:extLst>
              <a:ext uri="{FF2B5EF4-FFF2-40B4-BE49-F238E27FC236}">
                <a16:creationId xmlns:a16="http://schemas.microsoft.com/office/drawing/2014/main" id="{88CC7C67-1BA6-42A6-B9D3-8EDF70A3DB38}"/>
              </a:ext>
            </a:extLst>
          </p:cNvPr>
          <p:cNvSpPr>
            <a:spLocks noGrp="1"/>
          </p:cNvSpPr>
          <p:nvPr>
            <p:ph sz="quarter" idx="14"/>
          </p:nvPr>
        </p:nvSpPr>
        <p:spPr>
          <a:xfrm>
            <a:off x="4341573" y="2427370"/>
            <a:ext cx="3508755" cy="3515555"/>
          </a:xfrm>
        </p:spPr>
        <p:txBody>
          <a:bodyPr>
            <a:noAutofit/>
          </a:bodyPr>
          <a:lstStyle>
            <a:lvl1pPr>
              <a:defRPr sz="1700"/>
            </a:lvl1pPr>
            <a:lvl2pPr>
              <a:defRPr sz="1700"/>
            </a:lvl2pPr>
            <a:lvl3pPr>
              <a:defRPr sz="1700"/>
            </a:lvl3pPr>
            <a:lvl4pPr>
              <a:defRPr sz="1700"/>
            </a:lvl4pPr>
            <a:lvl5pP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4">
            <a:extLst>
              <a:ext uri="{FF2B5EF4-FFF2-40B4-BE49-F238E27FC236}">
                <a16:creationId xmlns:a16="http://schemas.microsoft.com/office/drawing/2014/main" id="{C17092A6-D0E6-4EF2-B3B8-AE35438D4D77}"/>
              </a:ext>
            </a:extLst>
          </p:cNvPr>
          <p:cNvSpPr>
            <a:spLocks noGrp="1"/>
          </p:cNvSpPr>
          <p:nvPr>
            <p:ph type="body" sz="quarter" idx="3" hasCustomPrompt="1"/>
          </p:nvPr>
        </p:nvSpPr>
        <p:spPr>
          <a:xfrm>
            <a:off x="8139659" y="1731375"/>
            <a:ext cx="3566160" cy="535354"/>
          </a:xfrm>
        </p:spPr>
        <p:txBody>
          <a:bodyPr vert="horz" wrap="square" lIns="0" tIns="0" rIns="0" bIns="0" rtlCol="0" anchor="b">
            <a:noAutofit/>
          </a:bodyPr>
          <a:lstStyle>
            <a:lvl1pPr>
              <a:buNone/>
              <a:defRPr lang="en-US" sz="2000" b="0" cap="all" spc="200" baseline="0" dirty="0">
                <a:solidFill>
                  <a:schemeClr val="tx1"/>
                </a:solidFill>
              </a:defRPr>
            </a:lvl1pPr>
          </a:lstStyle>
          <a:p>
            <a:pPr marL="228600" lvl="0" indent="-228600"/>
            <a:r>
              <a:rPr lang="en-US" dirty="0"/>
              <a:t>Click to EDIT</a:t>
            </a:r>
          </a:p>
        </p:txBody>
      </p:sp>
      <p:sp>
        <p:nvSpPr>
          <p:cNvPr id="21" name="Content Placeholder 5">
            <a:extLst>
              <a:ext uri="{FF2B5EF4-FFF2-40B4-BE49-F238E27FC236}">
                <a16:creationId xmlns:a16="http://schemas.microsoft.com/office/drawing/2014/main" id="{4534254A-2561-400F-87CB-18A8D3538124}"/>
              </a:ext>
            </a:extLst>
          </p:cNvPr>
          <p:cNvSpPr>
            <a:spLocks noGrp="1"/>
          </p:cNvSpPr>
          <p:nvPr>
            <p:ph sz="quarter" idx="4"/>
          </p:nvPr>
        </p:nvSpPr>
        <p:spPr>
          <a:xfrm>
            <a:off x="8139659" y="2427370"/>
            <a:ext cx="3508755" cy="3515555"/>
          </a:xfrm>
        </p:spPr>
        <p:txBody>
          <a:bodyPr>
            <a:noAutofit/>
          </a:bodyPr>
          <a:lstStyle>
            <a:lvl1pPr>
              <a:defRPr sz="1700"/>
            </a:lvl1pPr>
            <a:lvl2pPr>
              <a:defRPr sz="1700"/>
            </a:lvl2pPr>
            <a:lvl3pPr>
              <a:defRPr sz="1700"/>
            </a:lvl3pPr>
            <a:lvl4pPr>
              <a:defRPr sz="1700"/>
            </a:lvl4pPr>
            <a:lvl5pP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noAutofit/>
          </a:bodyPr>
          <a:lstStyle/>
          <a:p>
            <a:r>
              <a:rPr lang="en-US"/>
              <a:t>Tuesday, February 2, 20XX</a:t>
            </a:r>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22852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Summar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949202B-67AE-417A-A336-DF5257FFDCF0}"/>
              </a:ext>
            </a:extLst>
          </p:cNvPr>
          <p:cNvSpPr>
            <a:spLocks noGrp="1"/>
          </p:cNvSpPr>
          <p:nvPr>
            <p:ph type="title"/>
          </p:nvPr>
        </p:nvSpPr>
        <p:spPr>
          <a:xfrm>
            <a:off x="550863" y="4508500"/>
            <a:ext cx="4500562" cy="1562959"/>
          </a:xfrm>
        </p:spPr>
        <p:txBody>
          <a:bodyPr wrap="square" anchor="t" anchorCtr="0">
            <a:noAutofit/>
          </a:bodyPr>
          <a:lstStyle/>
          <a:p>
            <a:r>
              <a:rPr lang="en-US"/>
              <a:t>Click to edit Master title style</a:t>
            </a:r>
          </a:p>
        </p:txBody>
      </p:sp>
      <p:sp>
        <p:nvSpPr>
          <p:cNvPr id="10" name="Picture Placeholder 9">
            <a:extLst>
              <a:ext uri="{FF2B5EF4-FFF2-40B4-BE49-F238E27FC236}">
                <a16:creationId xmlns:a16="http://schemas.microsoft.com/office/drawing/2014/main" id="{1786D546-2834-435F-950F-DCEFE654B3B1}"/>
              </a:ext>
            </a:extLst>
          </p:cNvPr>
          <p:cNvSpPr>
            <a:spLocks noGrp="1"/>
          </p:cNvSpPr>
          <p:nvPr>
            <p:ph type="pic" sz="quarter" idx="13"/>
          </p:nvPr>
        </p:nvSpPr>
        <p:spPr>
          <a:xfrm>
            <a:off x="0" y="0"/>
            <a:ext cx="12192000" cy="3776472"/>
          </a:xfrm>
          <a:solidFill>
            <a:schemeClr val="accent5"/>
          </a:solidFill>
        </p:spPr>
        <p:txBody>
          <a:bodyPr>
            <a:noAutofit/>
          </a:bodyPr>
          <a:lstStyle/>
          <a:p>
            <a:r>
              <a:rPr lang="en-US"/>
              <a:t>Click icon to add picture</a:t>
            </a:r>
          </a:p>
        </p:txBody>
      </p:sp>
      <p:sp>
        <p:nvSpPr>
          <p:cNvPr id="7" name="Content Placeholder 6">
            <a:extLst>
              <a:ext uri="{FF2B5EF4-FFF2-40B4-BE49-F238E27FC236}">
                <a16:creationId xmlns:a16="http://schemas.microsoft.com/office/drawing/2014/main" id="{3BD763BD-EAC5-4DB8-81AF-9743BB6A9576}"/>
              </a:ext>
            </a:extLst>
          </p:cNvPr>
          <p:cNvSpPr>
            <a:spLocks noGrp="1"/>
          </p:cNvSpPr>
          <p:nvPr>
            <p:ph sz="quarter" idx="15"/>
          </p:nvPr>
        </p:nvSpPr>
        <p:spPr>
          <a:xfrm>
            <a:off x="5262411" y="4508500"/>
            <a:ext cx="6221412" cy="1563688"/>
          </a:xfrm>
        </p:spPr>
        <p:txBody>
          <a:bodyPr>
            <a:noAutofit/>
          </a:bodyPr>
          <a:lstStyle>
            <a:lvl1pPr marL="0" indent="0">
              <a:buNone/>
              <a:defRPr sz="2000"/>
            </a:lvl1pPr>
            <a:lvl2pPr>
              <a:buNone/>
              <a:defRPr sz="1900"/>
            </a:lvl2pPr>
            <a:lvl3pPr>
              <a:buNone/>
              <a:defRPr sz="1900"/>
            </a:lvl3pPr>
            <a:lvl4pPr>
              <a:buNone/>
              <a:defRPr sz="1900"/>
            </a:lvl4pPr>
            <a:lvl5pPr>
              <a:buNone/>
              <a:defRPr sz="1900"/>
            </a:lvl5pPr>
          </a:lstStyle>
          <a:p>
            <a:pPr lvl="0"/>
            <a:r>
              <a:rPr lang="en-US"/>
              <a:t>Click to edit Master text styles</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8" name="Oval 7">
            <a:extLst>
              <a:ext uri="{FF2B5EF4-FFF2-40B4-BE49-F238E27FC236}">
                <a16:creationId xmlns:a16="http://schemas.microsoft.com/office/drawing/2014/main" id="{446AF837-10C6-44A5-B8D6-960A57487B43}"/>
              </a:ext>
              <a:ext uri="{C183D7F6-B498-43B3-948B-1728B52AA6E4}">
                <adec:decorative xmlns:adec="http://schemas.microsoft.com/office/drawing/2017/decorative" val="1"/>
              </a:ext>
            </a:extLst>
          </p:cNvPr>
          <p:cNvSpPr>
            <a:spLocks noChangeAspect="1"/>
          </p:cNvSpPr>
          <p:nvPr userDrawn="1"/>
        </p:nvSpPr>
        <p:spPr>
          <a:xfrm>
            <a:off x="1225773" y="385222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425477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Closing">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97246E34-E6EE-4BF3-A0D3-A20868B5A594}"/>
              </a:ext>
            </a:extLst>
          </p:cNvPr>
          <p:cNvSpPr>
            <a:spLocks noGrp="1"/>
          </p:cNvSpPr>
          <p:nvPr>
            <p:ph type="ctrTitle"/>
          </p:nvPr>
        </p:nvSpPr>
        <p:spPr>
          <a:xfrm>
            <a:off x="550863" y="549275"/>
            <a:ext cx="5437187" cy="2986234"/>
          </a:xfrm>
        </p:spPr>
        <p:txBody>
          <a:bodyPr anchor="b" anchorCtr="0">
            <a:noAutofit/>
          </a:bodyPr>
          <a:lstStyle/>
          <a:p>
            <a:r>
              <a:rPr lang="en-US"/>
              <a:t>Click to edit Master title style</a:t>
            </a:r>
            <a:endParaRPr lang="en-US" dirty="0"/>
          </a:p>
        </p:txBody>
      </p:sp>
      <p:sp>
        <p:nvSpPr>
          <p:cNvPr id="31" name="Subtitle 2">
            <a:extLst>
              <a:ext uri="{FF2B5EF4-FFF2-40B4-BE49-F238E27FC236}">
                <a16:creationId xmlns:a16="http://schemas.microsoft.com/office/drawing/2014/main" id="{45BE5FFB-47D1-4474-B6CA-C3C936DF285E}"/>
              </a:ext>
            </a:extLst>
          </p:cNvPr>
          <p:cNvSpPr>
            <a:spLocks noGrp="1"/>
          </p:cNvSpPr>
          <p:nvPr>
            <p:ph type="subTitle" idx="1"/>
          </p:nvPr>
        </p:nvSpPr>
        <p:spPr>
          <a:xfrm>
            <a:off x="550863" y="3827610"/>
            <a:ext cx="5437187" cy="2265216"/>
          </a:xfrm>
        </p:spPr>
        <p:txBody>
          <a:bodyPr>
            <a:noAutofit/>
          </a:bodyPr>
          <a:lstStyle>
            <a:lvl1pPr>
              <a:buNone/>
              <a:defRPr sz="2400"/>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
        <p:nvSpPr>
          <p:cNvPr id="40" name="Picture Placeholder 39">
            <a:extLst>
              <a:ext uri="{FF2B5EF4-FFF2-40B4-BE49-F238E27FC236}">
                <a16:creationId xmlns:a16="http://schemas.microsoft.com/office/drawing/2014/main" id="{008D9209-1A62-4AC3-BF92-94348A9BC06B}"/>
              </a:ext>
            </a:extLst>
          </p:cNvPr>
          <p:cNvSpPr>
            <a:spLocks noGrp="1"/>
          </p:cNvSpPr>
          <p:nvPr>
            <p:ph type="pic" sz="quarter" idx="15"/>
          </p:nvPr>
        </p:nvSpPr>
        <p:spPr>
          <a:xfrm>
            <a:off x="6556248" y="548640"/>
            <a:ext cx="5084064" cy="2880360"/>
          </a:xfrm>
          <a:solidFill>
            <a:schemeClr val="accent5"/>
          </a:solidFill>
        </p:spPr>
        <p:txBody>
          <a:bodyPr>
            <a:noAutofit/>
          </a:bodyPr>
          <a:lstStyle/>
          <a:p>
            <a:r>
              <a:rPr lang="en-US"/>
              <a:t>Click icon to add picture</a:t>
            </a:r>
            <a:endParaRPr lang="en-US" dirty="0"/>
          </a:p>
        </p:txBody>
      </p:sp>
      <p:sp>
        <p:nvSpPr>
          <p:cNvPr id="42" name="Picture Placeholder 41">
            <a:extLst>
              <a:ext uri="{FF2B5EF4-FFF2-40B4-BE49-F238E27FC236}">
                <a16:creationId xmlns:a16="http://schemas.microsoft.com/office/drawing/2014/main" id="{FADBFB6B-1787-4549-91B6-D748C66B13C6}"/>
              </a:ext>
            </a:extLst>
          </p:cNvPr>
          <p:cNvSpPr>
            <a:spLocks noGrp="1"/>
          </p:cNvSpPr>
          <p:nvPr>
            <p:ph type="pic" sz="quarter" idx="16"/>
          </p:nvPr>
        </p:nvSpPr>
        <p:spPr>
          <a:xfrm>
            <a:off x="6556248" y="3429000"/>
            <a:ext cx="5084064" cy="2880360"/>
          </a:xfrm>
          <a:solidFill>
            <a:schemeClr val="accent5"/>
          </a:solidFill>
        </p:spPr>
        <p:txBody>
          <a:bodyPr>
            <a:noAutofit/>
          </a:bodyPr>
          <a:lstStyle/>
          <a:p>
            <a:r>
              <a:rPr lang="en-US"/>
              <a:t>Click icon to add picture</a:t>
            </a:r>
          </a:p>
        </p:txBody>
      </p:sp>
      <p:grpSp>
        <p:nvGrpSpPr>
          <p:cNvPr id="43" name="Group 42">
            <a:extLst>
              <a:ext uri="{FF2B5EF4-FFF2-40B4-BE49-F238E27FC236}">
                <a16:creationId xmlns:a16="http://schemas.microsoft.com/office/drawing/2014/main" id="{06966E3E-9B30-4375-AC9A-23256CC87D25}"/>
              </a:ext>
              <a:ext uri="{C183D7F6-B498-43B3-948B-1728B52AA6E4}">
                <adec:decorative xmlns:adec="http://schemas.microsoft.com/office/drawing/2017/decorative" val="1"/>
              </a:ext>
            </a:extLst>
          </p:cNvPr>
          <p:cNvGrpSpPr/>
          <p:nvPr userDrawn="1"/>
        </p:nvGrpSpPr>
        <p:grpSpPr>
          <a:xfrm>
            <a:off x="11161347" y="125399"/>
            <a:ext cx="1404698" cy="1155641"/>
            <a:chOff x="11161347" y="125399"/>
            <a:chExt cx="1404698" cy="1155641"/>
          </a:xfrm>
        </p:grpSpPr>
        <p:sp>
          <p:nvSpPr>
            <p:cNvPr id="44" name="Freeform: Shape 43">
              <a:extLst>
                <a:ext uri="{FF2B5EF4-FFF2-40B4-BE49-F238E27FC236}">
                  <a16:creationId xmlns:a16="http://schemas.microsoft.com/office/drawing/2014/main" id="{4EBBC5A2-A37E-47DF-9230-9A75067F1883}"/>
                </a:ext>
              </a:extLst>
            </p:cNvPr>
            <p:cNvSpPr>
              <a:spLocks noChangeAspect="1"/>
            </p:cNvSpPr>
            <p:nvPr/>
          </p:nvSpPr>
          <p:spPr>
            <a:xfrm rot="18900000">
              <a:off x="11161347" y="125399"/>
              <a:ext cx="1341675" cy="926985"/>
            </a:xfrm>
            <a:custGeom>
              <a:avLst/>
              <a:gdLst>
                <a:gd name="connsiteX0" fmla="*/ 1049126 w 1341675"/>
                <a:gd name="connsiteY0" fmla="*/ 8962 h 926985"/>
                <a:gd name="connsiteX1" fmla="*/ 1341675 w 1341675"/>
                <a:gd name="connsiteY1" fmla="*/ 301511 h 926985"/>
                <a:gd name="connsiteX2" fmla="*/ 1130649 w 1341675"/>
                <a:gd name="connsiteY2" fmla="*/ 512537 h 926985"/>
                <a:gd name="connsiteX3" fmla="*/ 1107397 w 1341675"/>
                <a:gd name="connsiteY3" fmla="*/ 499917 h 926985"/>
                <a:gd name="connsiteX4" fmla="*/ 926985 w 1341675"/>
                <a:gd name="connsiteY4" fmla="*/ 463493 h 926985"/>
                <a:gd name="connsiteX5" fmla="*/ 463493 w 1341675"/>
                <a:gd name="connsiteY5" fmla="*/ 926985 h 926985"/>
                <a:gd name="connsiteX6" fmla="*/ 0 w 1341675"/>
                <a:gd name="connsiteY6" fmla="*/ 926985 h 926985"/>
                <a:gd name="connsiteX7" fmla="*/ 926985 w 1341675"/>
                <a:gd name="connsiteY7" fmla="*/ 0 h 926985"/>
                <a:gd name="connsiteX8" fmla="*/ 1021763 w 1341675"/>
                <a:gd name="connsiteY8" fmla="*/ 4786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675" h="926985">
                  <a:moveTo>
                    <a:pt x="1049126" y="8962"/>
                  </a:moveTo>
                  <a:lnTo>
                    <a:pt x="1341675" y="301511"/>
                  </a:lnTo>
                  <a:lnTo>
                    <a:pt x="1130649" y="512537"/>
                  </a:lnTo>
                  <a:lnTo>
                    <a:pt x="1107397" y="499917"/>
                  </a:lnTo>
                  <a:cubicBezTo>
                    <a:pt x="1051945" y="476462"/>
                    <a:pt x="990979" y="463493"/>
                    <a:pt x="926985" y="463493"/>
                  </a:cubicBezTo>
                  <a:cubicBezTo>
                    <a:pt x="671005" y="463493"/>
                    <a:pt x="463493" y="671005"/>
                    <a:pt x="463493" y="926985"/>
                  </a:cubicBezTo>
                  <a:lnTo>
                    <a:pt x="0" y="926985"/>
                  </a:lnTo>
                  <a:cubicBezTo>
                    <a:pt x="0" y="415026"/>
                    <a:pt x="415025" y="0"/>
                    <a:pt x="926985" y="0"/>
                  </a:cubicBezTo>
                  <a:cubicBezTo>
                    <a:pt x="958982" y="0"/>
                    <a:pt x="990601" y="1621"/>
                    <a:pt x="1021763" y="4786"/>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45" name="Oval 44">
              <a:extLst>
                <a:ext uri="{FF2B5EF4-FFF2-40B4-BE49-F238E27FC236}">
                  <a16:creationId xmlns:a16="http://schemas.microsoft.com/office/drawing/2014/main" id="{11781B9A-C230-4FFC-90A8-E0571B1DEDA7}"/>
                </a:ext>
              </a:extLst>
            </p:cNvPr>
            <p:cNvSpPr/>
            <p:nvPr/>
          </p:nvSpPr>
          <p:spPr>
            <a:xfrm rot="2700000">
              <a:off x="11798454" y="994196"/>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Freeform: Shape 45">
              <a:extLst>
                <a:ext uri="{FF2B5EF4-FFF2-40B4-BE49-F238E27FC236}">
                  <a16:creationId xmlns:a16="http://schemas.microsoft.com/office/drawing/2014/main" id="{3295925C-3570-40F1-B3CE-07D947ED4643}"/>
                </a:ext>
              </a:extLst>
            </p:cNvPr>
            <p:cNvSpPr>
              <a:spLocks noChangeAspect="1"/>
            </p:cNvSpPr>
            <p:nvPr/>
          </p:nvSpPr>
          <p:spPr>
            <a:xfrm rot="18900000">
              <a:off x="11228590" y="129580"/>
              <a:ext cx="1337455" cy="1042921"/>
            </a:xfrm>
            <a:custGeom>
              <a:avLst/>
              <a:gdLst>
                <a:gd name="connsiteX0" fmla="*/ 1084058 w 1337455"/>
                <a:gd name="connsiteY0" fmla="*/ 16081 h 1042921"/>
                <a:gd name="connsiteX1" fmla="*/ 1337455 w 1337455"/>
                <a:gd name="connsiteY1" fmla="*/ 269477 h 1042921"/>
                <a:gd name="connsiteX2" fmla="*/ 1060775 w 1337455"/>
                <a:gd name="connsiteY2" fmla="*/ 546158 h 1042921"/>
                <a:gd name="connsiteX3" fmla="*/ 1020394 w 1337455"/>
                <a:gd name="connsiteY3" fmla="*/ 532055 h 1042921"/>
                <a:gd name="connsiteX4" fmla="*/ 926985 w 1337455"/>
                <a:gd name="connsiteY4" fmla="*/ 521461 h 1042921"/>
                <a:gd name="connsiteX5" fmla="*/ 463492 w 1337455"/>
                <a:gd name="connsiteY5" fmla="*/ 1042921 h 1042921"/>
                <a:gd name="connsiteX6" fmla="*/ 0 w 1337455"/>
                <a:gd name="connsiteY6" fmla="*/ 1042921 h 1042921"/>
                <a:gd name="connsiteX7" fmla="*/ 926984 w 1337455"/>
                <a:gd name="connsiteY7" fmla="*/ 0 h 1042921"/>
                <a:gd name="connsiteX8" fmla="*/ 1021763 w 1337455"/>
                <a:gd name="connsiteY8" fmla="*/ 5384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455" h="1042921">
                  <a:moveTo>
                    <a:pt x="1084058" y="16081"/>
                  </a:moveTo>
                  <a:lnTo>
                    <a:pt x="1337455" y="269477"/>
                  </a:lnTo>
                  <a:lnTo>
                    <a:pt x="1060775" y="546158"/>
                  </a:lnTo>
                  <a:lnTo>
                    <a:pt x="1020394" y="532055"/>
                  </a:lnTo>
                  <a:cubicBezTo>
                    <a:pt x="990222" y="525109"/>
                    <a:pt x="958982" y="521461"/>
                    <a:pt x="926985" y="521461"/>
                  </a:cubicBezTo>
                  <a:cubicBezTo>
                    <a:pt x="671005" y="521461"/>
                    <a:pt x="463493" y="754927"/>
                    <a:pt x="463492" y="1042921"/>
                  </a:cubicBezTo>
                  <a:lnTo>
                    <a:pt x="0" y="1042921"/>
                  </a:lnTo>
                  <a:cubicBezTo>
                    <a:pt x="0" y="466932"/>
                    <a:pt x="415025" y="0"/>
                    <a:pt x="926984" y="0"/>
                  </a:cubicBezTo>
                  <a:cubicBezTo>
                    <a:pt x="958982" y="0"/>
                    <a:pt x="990600" y="1824"/>
                    <a:pt x="1021763" y="5384"/>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grpSp>
        <p:nvGrpSpPr>
          <p:cNvPr id="15" name="Group 14">
            <a:extLst>
              <a:ext uri="{FF2B5EF4-FFF2-40B4-BE49-F238E27FC236}">
                <a16:creationId xmlns:a16="http://schemas.microsoft.com/office/drawing/2014/main" id="{394664AE-6DC5-428F-9AC4-5A8F67571F72}"/>
              </a:ext>
              <a:ext uri="{C183D7F6-B498-43B3-948B-1728B52AA6E4}">
                <adec:decorative xmlns:adec="http://schemas.microsoft.com/office/drawing/2017/decorative" val="1"/>
              </a:ext>
            </a:extLst>
          </p:cNvPr>
          <p:cNvGrpSpPr/>
          <p:nvPr userDrawn="1"/>
        </p:nvGrpSpPr>
        <p:grpSpPr>
          <a:xfrm>
            <a:off x="594036" y="5610392"/>
            <a:ext cx="667802" cy="631474"/>
            <a:chOff x="10478914" y="1506691"/>
            <a:chExt cx="667802" cy="631474"/>
          </a:xfrm>
        </p:grpSpPr>
        <p:sp>
          <p:nvSpPr>
            <p:cNvPr id="16" name="Freeform: Shape 15">
              <a:extLst>
                <a:ext uri="{FF2B5EF4-FFF2-40B4-BE49-F238E27FC236}">
                  <a16:creationId xmlns:a16="http://schemas.microsoft.com/office/drawing/2014/main" id="{8288F304-7DF7-42FB-BD6F-D575128A1DDE}"/>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104835D9-7DE9-4DDD-A6C2-1C526822700A}"/>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7" name="Oval 16">
            <a:extLst>
              <a:ext uri="{FF2B5EF4-FFF2-40B4-BE49-F238E27FC236}">
                <a16:creationId xmlns:a16="http://schemas.microsoft.com/office/drawing/2014/main" id="{83C43C1C-00B3-40E0-B073-B8C56206D07D}"/>
              </a:ext>
              <a:ext uri="{C183D7F6-B498-43B3-948B-1728B52AA6E4}">
                <adec:decorative xmlns:adec="http://schemas.microsoft.com/office/drawing/2017/decorative" val="1"/>
              </a:ext>
            </a:extLst>
          </p:cNvPr>
          <p:cNvSpPr>
            <a:spLocks noChangeAspect="1"/>
          </p:cNvSpPr>
          <p:nvPr userDrawn="1"/>
        </p:nvSpPr>
        <p:spPr>
          <a:xfrm>
            <a:off x="5303845" y="5427212"/>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727319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anchor="t" anchorCtr="0">
            <a:noAutofit/>
          </a:bodyPr>
          <a:lstStyle>
            <a:lvl1pPr algn="l">
              <a:lnSpc>
                <a:spcPct val="100000"/>
              </a:lnSpc>
              <a:defRPr sz="6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a:no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noAutofit/>
          </a:bodyPr>
          <a:lstStyle/>
          <a:p>
            <a:r>
              <a:rPr lang="en-US"/>
              <a:t>Tuesday, February 2, 20XX</a:t>
            </a:r>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3412362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noAutofit/>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617165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858332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anchor="t">
            <a:noAutofit/>
          </a:bodyPr>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a:no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983562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0923D16-1EC5-4C17-ABA8-B13A1256B36F}"/>
              </a:ext>
            </a:extLst>
          </p:cNvPr>
          <p:cNvSpPr>
            <a:spLocks noGrp="1"/>
          </p:cNvSpPr>
          <p:nvPr>
            <p:ph type="title" hasCustomPrompt="1"/>
          </p:nvPr>
        </p:nvSpPr>
        <p:spPr>
          <a:xfrm>
            <a:off x="550864" y="549275"/>
            <a:ext cx="3565524" cy="1997855"/>
          </a:xfrm>
        </p:spPr>
        <p:txBody>
          <a:bodyPr wrap="square" anchor="b" anchorCtr="0">
            <a:noAutofit/>
          </a:bodyPr>
          <a:lstStyle>
            <a:lvl1pPr>
              <a:defRPr/>
            </a:lvl1pPr>
          </a:lstStyle>
          <a:p>
            <a:r>
              <a:rPr lang="en-US" dirty="0"/>
              <a:t>Click to add title</a:t>
            </a:r>
          </a:p>
        </p:txBody>
      </p:sp>
      <p:sp>
        <p:nvSpPr>
          <p:cNvPr id="7" name="Content Placeholder 2">
            <a:extLst>
              <a:ext uri="{FF2B5EF4-FFF2-40B4-BE49-F238E27FC236}">
                <a16:creationId xmlns:a16="http://schemas.microsoft.com/office/drawing/2014/main" id="{50294D8B-CF64-4C26-8C78-57A375E7D33B}"/>
              </a:ext>
            </a:extLst>
          </p:cNvPr>
          <p:cNvSpPr>
            <a:spLocks noGrp="1"/>
          </p:cNvSpPr>
          <p:nvPr>
            <p:ph idx="1" hasCustomPrompt="1"/>
          </p:nvPr>
        </p:nvSpPr>
        <p:spPr>
          <a:xfrm>
            <a:off x="550863" y="2677306"/>
            <a:ext cx="3565525" cy="3415519"/>
          </a:xfrm>
        </p:spPr>
        <p:txBody>
          <a:bodyPr anchor="t" anchorCtr="0">
            <a:noAutofit/>
          </a:bodyPr>
          <a:lstStyle>
            <a:lvl1pPr>
              <a:buNone/>
              <a:defRPr/>
            </a:lvl1pPr>
          </a:lstStyle>
          <a:p>
            <a:pPr>
              <a:lnSpc>
                <a:spcPct val="120000"/>
              </a:lnSpc>
            </a:pPr>
            <a:r>
              <a:rPr lang="en-US" sz="1600" dirty="0"/>
              <a:t>Click to add text</a:t>
            </a:r>
          </a:p>
        </p:txBody>
      </p:sp>
      <p:sp>
        <p:nvSpPr>
          <p:cNvPr id="17" name="Picture Placeholder 16">
            <a:extLst>
              <a:ext uri="{FF2B5EF4-FFF2-40B4-BE49-F238E27FC236}">
                <a16:creationId xmlns:a16="http://schemas.microsoft.com/office/drawing/2014/main" id="{67BCF456-426F-435B-8DF0-A32A44F5A889}"/>
              </a:ext>
            </a:extLst>
          </p:cNvPr>
          <p:cNvSpPr>
            <a:spLocks noGrp="1"/>
          </p:cNvSpPr>
          <p:nvPr>
            <p:ph type="pic" sz="quarter" idx="13"/>
          </p:nvPr>
        </p:nvSpPr>
        <p:spPr>
          <a:xfrm>
            <a:off x="5208928" y="1596771"/>
            <a:ext cx="3448558" cy="3448558"/>
          </a:xfrm>
          <a:custGeom>
            <a:avLst/>
            <a:gdLst>
              <a:gd name="connsiteX0" fmla="*/ 1724279 w 3448558"/>
              <a:gd name="connsiteY0" fmla="*/ 0 h 3448558"/>
              <a:gd name="connsiteX1" fmla="*/ 3448558 w 3448558"/>
              <a:gd name="connsiteY1" fmla="*/ 1724279 h 3448558"/>
              <a:gd name="connsiteX2" fmla="*/ 1724279 w 3448558"/>
              <a:gd name="connsiteY2" fmla="*/ 3448558 h 3448558"/>
              <a:gd name="connsiteX3" fmla="*/ 0 w 3448558"/>
              <a:gd name="connsiteY3" fmla="*/ 1724279 h 3448558"/>
              <a:gd name="connsiteX4" fmla="*/ 1724279 w 3448558"/>
              <a:gd name="connsiteY4" fmla="*/ 0 h 344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558" h="3448558">
                <a:moveTo>
                  <a:pt x="1724279" y="0"/>
                </a:moveTo>
                <a:cubicBezTo>
                  <a:pt x="2676572" y="0"/>
                  <a:pt x="3448558" y="771986"/>
                  <a:pt x="3448558" y="1724279"/>
                </a:cubicBezTo>
                <a:cubicBezTo>
                  <a:pt x="3448558" y="2676572"/>
                  <a:pt x="2676572" y="3448558"/>
                  <a:pt x="1724279" y="3448558"/>
                </a:cubicBezTo>
                <a:cubicBezTo>
                  <a:pt x="771986" y="3448558"/>
                  <a:pt x="0" y="2676572"/>
                  <a:pt x="0" y="1724279"/>
                </a:cubicBezTo>
                <a:cubicBezTo>
                  <a:pt x="0" y="771986"/>
                  <a:pt x="771986" y="0"/>
                  <a:pt x="1724279" y="0"/>
                </a:cubicBezTo>
                <a:close/>
              </a:path>
            </a:pathLst>
          </a:custGeom>
          <a:solidFill>
            <a:schemeClr val="accent5"/>
          </a:solidFill>
        </p:spPr>
        <p:txBody>
          <a:bodyPr wrap="square">
            <a:noAutofit/>
          </a:bodyPr>
          <a:lstStyle/>
          <a:p>
            <a:r>
              <a:rPr lang="en-US"/>
              <a:t>Click icon to add picture</a:t>
            </a:r>
          </a:p>
        </p:txBody>
      </p:sp>
      <p:sp>
        <p:nvSpPr>
          <p:cNvPr id="22" name="Picture Placeholder 21">
            <a:extLst>
              <a:ext uri="{FF2B5EF4-FFF2-40B4-BE49-F238E27FC236}">
                <a16:creationId xmlns:a16="http://schemas.microsoft.com/office/drawing/2014/main" id="{4813A609-7079-46D5-9C1D-52004ABDAC9D}"/>
              </a:ext>
            </a:extLst>
          </p:cNvPr>
          <p:cNvSpPr>
            <a:spLocks noGrp="1"/>
          </p:cNvSpPr>
          <p:nvPr>
            <p:ph type="pic" sz="quarter" idx="14"/>
          </p:nvPr>
        </p:nvSpPr>
        <p:spPr>
          <a:xfrm>
            <a:off x="8918575" y="596392"/>
            <a:ext cx="2263776" cy="2263776"/>
          </a:xfrm>
          <a:custGeom>
            <a:avLst/>
            <a:gdLst>
              <a:gd name="connsiteX0" fmla="*/ 1131888 w 2263776"/>
              <a:gd name="connsiteY0" fmla="*/ 0 h 2263776"/>
              <a:gd name="connsiteX1" fmla="*/ 2263776 w 2263776"/>
              <a:gd name="connsiteY1" fmla="*/ 1131888 h 2263776"/>
              <a:gd name="connsiteX2" fmla="*/ 1131888 w 2263776"/>
              <a:gd name="connsiteY2" fmla="*/ 2263776 h 2263776"/>
              <a:gd name="connsiteX3" fmla="*/ 0 w 2263776"/>
              <a:gd name="connsiteY3" fmla="*/ 1131888 h 2263776"/>
              <a:gd name="connsiteX4" fmla="*/ 1131888 w 2263776"/>
              <a:gd name="connsiteY4" fmla="*/ 0 h 226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776" h="2263776">
                <a:moveTo>
                  <a:pt x="1131888" y="0"/>
                </a:moveTo>
                <a:cubicBezTo>
                  <a:pt x="1757012" y="0"/>
                  <a:pt x="2263776" y="506764"/>
                  <a:pt x="2263776" y="1131888"/>
                </a:cubicBezTo>
                <a:cubicBezTo>
                  <a:pt x="2263776" y="1757012"/>
                  <a:pt x="1757012" y="2263776"/>
                  <a:pt x="1131888" y="2263776"/>
                </a:cubicBezTo>
                <a:cubicBezTo>
                  <a:pt x="506764" y="2263776"/>
                  <a:pt x="0" y="1757012"/>
                  <a:pt x="0" y="1131888"/>
                </a:cubicBezTo>
                <a:cubicBezTo>
                  <a:pt x="0" y="506764"/>
                  <a:pt x="506764" y="0"/>
                  <a:pt x="1131888" y="0"/>
                </a:cubicBezTo>
                <a:close/>
              </a:path>
            </a:pathLst>
          </a:custGeom>
          <a:solidFill>
            <a:schemeClr val="accent5"/>
          </a:solidFill>
        </p:spPr>
        <p:txBody>
          <a:bodyPr wrap="square">
            <a:noAutofit/>
          </a:bodyPr>
          <a:lstStyle/>
          <a:p>
            <a:r>
              <a:rPr lang="en-US"/>
              <a:t>Click icon to add picture</a:t>
            </a:r>
          </a:p>
        </p:txBody>
      </p:sp>
      <p:sp>
        <p:nvSpPr>
          <p:cNvPr id="25" name="Picture Placeholder 24">
            <a:extLst>
              <a:ext uri="{FF2B5EF4-FFF2-40B4-BE49-F238E27FC236}">
                <a16:creationId xmlns:a16="http://schemas.microsoft.com/office/drawing/2014/main" id="{A14F21DF-D5E0-4C6C-BA2C-D69D65DBB18E}"/>
              </a:ext>
            </a:extLst>
          </p:cNvPr>
          <p:cNvSpPr>
            <a:spLocks noGrp="1"/>
          </p:cNvSpPr>
          <p:nvPr>
            <p:ph type="pic" sz="quarter" idx="15"/>
          </p:nvPr>
        </p:nvSpPr>
        <p:spPr>
          <a:xfrm>
            <a:off x="9091612" y="3324733"/>
            <a:ext cx="2936876" cy="2936876"/>
          </a:xfrm>
          <a:custGeom>
            <a:avLst/>
            <a:gdLst>
              <a:gd name="connsiteX0" fmla="*/ 1468438 w 2936876"/>
              <a:gd name="connsiteY0" fmla="*/ 0 h 2936876"/>
              <a:gd name="connsiteX1" fmla="*/ 2936876 w 2936876"/>
              <a:gd name="connsiteY1" fmla="*/ 1468438 h 2936876"/>
              <a:gd name="connsiteX2" fmla="*/ 1468438 w 2936876"/>
              <a:gd name="connsiteY2" fmla="*/ 2936876 h 2936876"/>
              <a:gd name="connsiteX3" fmla="*/ 0 w 2936876"/>
              <a:gd name="connsiteY3" fmla="*/ 1468438 h 2936876"/>
              <a:gd name="connsiteX4" fmla="*/ 1468438 w 2936876"/>
              <a:gd name="connsiteY4" fmla="*/ 0 h 2936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6876" h="2936876">
                <a:moveTo>
                  <a:pt x="1468438" y="0"/>
                </a:moveTo>
                <a:cubicBezTo>
                  <a:pt x="2279434" y="0"/>
                  <a:pt x="2936876" y="657442"/>
                  <a:pt x="2936876" y="1468438"/>
                </a:cubicBezTo>
                <a:cubicBezTo>
                  <a:pt x="2936876" y="2279434"/>
                  <a:pt x="2279434" y="2936876"/>
                  <a:pt x="1468438" y="2936876"/>
                </a:cubicBezTo>
                <a:cubicBezTo>
                  <a:pt x="657442" y="2936876"/>
                  <a:pt x="0" y="2279434"/>
                  <a:pt x="0" y="1468438"/>
                </a:cubicBezTo>
                <a:cubicBezTo>
                  <a:pt x="0" y="657442"/>
                  <a:pt x="657442" y="0"/>
                  <a:pt x="1468438" y="0"/>
                </a:cubicBezTo>
                <a:close/>
              </a:path>
            </a:pathLst>
          </a:custGeom>
          <a:solidFill>
            <a:schemeClr val="accent5"/>
          </a:solidFill>
        </p:spPr>
        <p:txBody>
          <a:bodyPr wrap="square">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6" name="Oval 5">
            <a:extLst>
              <a:ext uri="{FF2B5EF4-FFF2-40B4-BE49-F238E27FC236}">
                <a16:creationId xmlns:a16="http://schemas.microsoft.com/office/drawing/2014/main" id="{92FF63B4-C261-4597-9EE0-811D250B9D21}"/>
              </a:ext>
              <a:ext uri="{C183D7F6-B498-43B3-948B-1728B52AA6E4}">
                <adec:decorative xmlns:adec="http://schemas.microsoft.com/office/drawing/2017/decorative" val="1"/>
              </a:ext>
            </a:extLst>
          </p:cNvPr>
          <p:cNvSpPr>
            <a:spLocks noChangeAspect="1"/>
          </p:cNvSpPr>
          <p:nvPr userDrawn="1"/>
        </p:nvSpPr>
        <p:spPr>
          <a:xfrm>
            <a:off x="6548755" y="850167"/>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a16="http://schemas.microsoft.com/office/drawing/2014/main" id="{F92CF088-7F97-4A11-8A81-0EF641F6986F}"/>
              </a:ext>
              <a:ext uri="{C183D7F6-B498-43B3-948B-1728B52AA6E4}">
                <adec:decorative xmlns:adec="http://schemas.microsoft.com/office/drawing/2017/decorative" val="1"/>
              </a:ext>
            </a:extLst>
          </p:cNvPr>
          <p:cNvGrpSpPr/>
          <p:nvPr userDrawn="1"/>
        </p:nvGrpSpPr>
        <p:grpSpPr>
          <a:xfrm>
            <a:off x="5602297" y="5691007"/>
            <a:ext cx="667802" cy="631474"/>
            <a:chOff x="3409557" y="4940429"/>
            <a:chExt cx="667802" cy="631474"/>
          </a:xfrm>
        </p:grpSpPr>
        <p:sp>
          <p:nvSpPr>
            <p:cNvPr id="11" name="Freeform: Shape 10">
              <a:extLst>
                <a:ext uri="{FF2B5EF4-FFF2-40B4-BE49-F238E27FC236}">
                  <a16:creationId xmlns:a16="http://schemas.microsoft.com/office/drawing/2014/main" id="{165B23B7-CE74-4974-ABD8-BFA31D583416}"/>
                </a:ext>
              </a:extLst>
            </p:cNvPr>
            <p:cNvSpPr>
              <a:spLocks noChangeAspect="1"/>
            </p:cNvSpPr>
            <p:nvPr/>
          </p:nvSpPr>
          <p:spPr>
            <a:xfrm rot="8100000">
              <a:off x="3537358" y="4940429"/>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FF99BB1F-6C9D-4972-9EF4-98ACD7BE71E5}"/>
                </a:ext>
              </a:extLst>
            </p:cNvPr>
            <p:cNvSpPr/>
            <p:nvPr/>
          </p:nvSpPr>
          <p:spPr>
            <a:xfrm rot="13500000">
              <a:off x="3544558" y="4858365"/>
              <a:ext cx="270000" cy="540001"/>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4284120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Introductio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458B3A1-C77D-4AFC-B2C8-79520B53C452}"/>
              </a:ext>
            </a:extLst>
          </p:cNvPr>
          <p:cNvSpPr>
            <a:spLocks noGrp="1"/>
          </p:cNvSpPr>
          <p:nvPr>
            <p:ph type="title"/>
          </p:nvPr>
        </p:nvSpPr>
        <p:spPr>
          <a:xfrm>
            <a:off x="550863" y="4507200"/>
            <a:ext cx="4500562" cy="1562959"/>
          </a:xfrm>
        </p:spPr>
        <p:txBody>
          <a:bodyPr wrap="square" anchor="t" anchorCtr="0">
            <a:noAutofit/>
          </a:bodyPr>
          <a:lstStyle/>
          <a:p>
            <a:r>
              <a:rPr lang="en-US"/>
              <a:t>Click to edit Master title style</a:t>
            </a:r>
            <a:endParaRPr lang="en-US" dirty="0"/>
          </a:p>
        </p:txBody>
      </p:sp>
      <p:sp>
        <p:nvSpPr>
          <p:cNvPr id="12" name="Picture Placeholder 11">
            <a:extLst>
              <a:ext uri="{FF2B5EF4-FFF2-40B4-BE49-F238E27FC236}">
                <a16:creationId xmlns:a16="http://schemas.microsoft.com/office/drawing/2014/main" id="{F551DA26-B267-4F28-B4D0-65B3EF6E1112}"/>
              </a:ext>
            </a:extLst>
          </p:cNvPr>
          <p:cNvSpPr>
            <a:spLocks noGrp="1"/>
          </p:cNvSpPr>
          <p:nvPr>
            <p:ph type="pic" sz="quarter" idx="13"/>
          </p:nvPr>
        </p:nvSpPr>
        <p:spPr>
          <a:xfrm>
            <a:off x="0" y="0"/>
            <a:ext cx="3054096" cy="3776472"/>
          </a:xfrm>
          <a:solidFill>
            <a:schemeClr val="accent5"/>
          </a:solidFill>
        </p:spPr>
        <p:txBody>
          <a:bodyPr>
            <a:noAutofit/>
          </a:bodyPr>
          <a:lstStyle/>
          <a:p>
            <a:r>
              <a:rPr lang="en-US"/>
              <a:t>Click icon to add picture</a:t>
            </a:r>
          </a:p>
        </p:txBody>
      </p:sp>
      <p:sp>
        <p:nvSpPr>
          <p:cNvPr id="18" name="Picture Placeholder 11">
            <a:extLst>
              <a:ext uri="{FF2B5EF4-FFF2-40B4-BE49-F238E27FC236}">
                <a16:creationId xmlns:a16="http://schemas.microsoft.com/office/drawing/2014/main" id="{95544A62-DA23-4840-99DE-09AFC8F4DC48}"/>
              </a:ext>
            </a:extLst>
          </p:cNvPr>
          <p:cNvSpPr>
            <a:spLocks noGrp="1"/>
          </p:cNvSpPr>
          <p:nvPr>
            <p:ph type="pic" sz="quarter" idx="14"/>
          </p:nvPr>
        </p:nvSpPr>
        <p:spPr>
          <a:xfrm>
            <a:off x="3054096" y="0"/>
            <a:ext cx="3054096" cy="3776472"/>
          </a:xfrm>
          <a:solidFill>
            <a:schemeClr val="accent5"/>
          </a:solidFill>
        </p:spPr>
        <p:txBody>
          <a:bodyPr>
            <a:noAutofit/>
          </a:bodyPr>
          <a:lstStyle/>
          <a:p>
            <a:r>
              <a:rPr lang="en-US"/>
              <a:t>Click icon to add picture</a:t>
            </a:r>
          </a:p>
        </p:txBody>
      </p:sp>
      <p:sp>
        <p:nvSpPr>
          <p:cNvPr id="19" name="Picture Placeholder 11">
            <a:extLst>
              <a:ext uri="{FF2B5EF4-FFF2-40B4-BE49-F238E27FC236}">
                <a16:creationId xmlns:a16="http://schemas.microsoft.com/office/drawing/2014/main" id="{0C91AF30-C5BB-4601-BDEB-E60C93A16933}"/>
              </a:ext>
            </a:extLst>
          </p:cNvPr>
          <p:cNvSpPr>
            <a:spLocks noGrp="1"/>
          </p:cNvSpPr>
          <p:nvPr>
            <p:ph type="pic" sz="quarter" idx="15"/>
          </p:nvPr>
        </p:nvSpPr>
        <p:spPr>
          <a:xfrm>
            <a:off x="6083808" y="0"/>
            <a:ext cx="3054096" cy="3776472"/>
          </a:xfrm>
          <a:solidFill>
            <a:schemeClr val="accent5"/>
          </a:solidFill>
        </p:spPr>
        <p:txBody>
          <a:bodyPr>
            <a:noAutofit/>
          </a:bodyPr>
          <a:lstStyle/>
          <a:p>
            <a:r>
              <a:rPr lang="en-US"/>
              <a:t>Click icon to add picture</a:t>
            </a:r>
          </a:p>
        </p:txBody>
      </p:sp>
      <p:sp>
        <p:nvSpPr>
          <p:cNvPr id="20" name="Picture Placeholder 11">
            <a:extLst>
              <a:ext uri="{FF2B5EF4-FFF2-40B4-BE49-F238E27FC236}">
                <a16:creationId xmlns:a16="http://schemas.microsoft.com/office/drawing/2014/main" id="{5B625AA5-EA5B-4115-A461-DA2C7087D83E}"/>
              </a:ext>
            </a:extLst>
          </p:cNvPr>
          <p:cNvSpPr>
            <a:spLocks noGrp="1"/>
          </p:cNvSpPr>
          <p:nvPr>
            <p:ph type="pic" sz="quarter" idx="16"/>
          </p:nvPr>
        </p:nvSpPr>
        <p:spPr>
          <a:xfrm>
            <a:off x="9137904" y="0"/>
            <a:ext cx="3054096" cy="3776472"/>
          </a:xfrm>
          <a:solidFill>
            <a:schemeClr val="accent5"/>
          </a:solidFill>
        </p:spPr>
        <p:txBody>
          <a:bodyPr>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1" name="Content Placeholder 6">
            <a:extLst>
              <a:ext uri="{FF2B5EF4-FFF2-40B4-BE49-F238E27FC236}">
                <a16:creationId xmlns:a16="http://schemas.microsoft.com/office/drawing/2014/main" id="{1B1AE41C-3196-4E6F-A3A8-313A92677FF3}"/>
              </a:ext>
            </a:extLst>
          </p:cNvPr>
          <p:cNvSpPr>
            <a:spLocks noGrp="1"/>
          </p:cNvSpPr>
          <p:nvPr>
            <p:ph sz="quarter" idx="15"/>
          </p:nvPr>
        </p:nvSpPr>
        <p:spPr>
          <a:xfrm>
            <a:off x="5262411" y="4508500"/>
            <a:ext cx="6221412" cy="1563688"/>
          </a:xfrm>
        </p:spPr>
        <p:txBody>
          <a:bodyPr>
            <a:noAutofit/>
          </a:bodyPr>
          <a:lstStyle>
            <a:lvl1pPr marL="228600" indent="-228600">
              <a:lnSpc>
                <a:spcPct val="100000"/>
              </a:lnSpc>
              <a:buFont typeface="Arial" panose="020B0604020202020204" pitchFamily="34" charset="0"/>
              <a:buChar char="•"/>
              <a:defRPr sz="2000"/>
            </a:lvl1pPr>
            <a:lvl2pPr>
              <a:buNone/>
              <a:defRPr sz="1900"/>
            </a:lvl2pPr>
            <a:lvl3pPr>
              <a:buNone/>
              <a:defRPr sz="1900"/>
            </a:lvl3pPr>
            <a:lvl4pPr>
              <a:buNone/>
              <a:defRPr sz="1900"/>
            </a:lvl4pPr>
            <a:lvl5pPr>
              <a:buNone/>
              <a:defRPr sz="1900"/>
            </a:lvl5pPr>
          </a:lstStyle>
          <a:p>
            <a:pPr lvl="0"/>
            <a:r>
              <a:rPr lang="en-US"/>
              <a:t>Click to edit Master text styles</a:t>
            </a:r>
          </a:p>
        </p:txBody>
      </p:sp>
    </p:spTree>
    <p:extLst>
      <p:ext uri="{BB962C8B-B14F-4D97-AF65-F5344CB8AC3E}">
        <p14:creationId xmlns:p14="http://schemas.microsoft.com/office/powerpoint/2010/main" val="2570260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accent5"/>
          </a:solidFill>
        </p:spPr>
        <p:txBody>
          <a:bodyPr/>
          <a:lstStyle/>
          <a:p>
            <a:r>
              <a:rPr lang="en-US"/>
              <a:t>Click icon to add picture</a:t>
            </a:r>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r>
              <a:rPr lang="en-US"/>
              <a:t>Tuesday, February 2, 20XX</a:t>
            </a:r>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13" name="Rectangle 12">
            <a:extLst>
              <a:ext uri="{FF2B5EF4-FFF2-40B4-BE49-F238E27FC236}">
                <a16:creationId xmlns:a16="http://schemas.microsoft.com/office/drawing/2014/main" id="{80517979-166D-4AAA-ABBC-0C3E5C2ECF37}"/>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E111559-B769-4E2A-A891-97B3C4AA6BAC}"/>
              </a:ext>
            </a:extLst>
          </p:cNvPr>
          <p:cNvSpPr/>
          <p:nvPr userDrawn="1"/>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550863" y="549275"/>
            <a:ext cx="5437187" cy="2986234"/>
          </a:xfrm>
        </p:spPr>
        <p:txBody>
          <a:bodyPr anchor="b" anchorCtr="0">
            <a:noAutofit/>
          </a:bodyPr>
          <a:lstStyle>
            <a:lvl1pPr>
              <a:defRPr sz="6400"/>
            </a:lvl1pPr>
          </a:lstStyle>
          <a:p>
            <a:r>
              <a:rPr lang="en-US"/>
              <a:t>Click to edit Master title style</a:t>
            </a:r>
            <a:endParaRPr lang="en-US" dirty="0"/>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550863" y="3816724"/>
            <a:ext cx="5437187" cy="2265216"/>
          </a:xfrm>
        </p:spPr>
        <p:txBody>
          <a:bodyPr>
            <a:noAutofit/>
          </a:bodyPr>
          <a:lstStyle>
            <a:lvl1pPr>
              <a:buNone/>
              <a:defRPr sz="2400"/>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Tree>
    <p:extLst>
      <p:ext uri="{BB962C8B-B14F-4D97-AF65-F5344CB8AC3E}">
        <p14:creationId xmlns:p14="http://schemas.microsoft.com/office/powerpoint/2010/main" val="102342956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bg2"/>
          </a:solidFill>
        </p:spPr>
        <p:txBody>
          <a:bodyPr/>
          <a:lstStyle/>
          <a:p>
            <a:r>
              <a:rPr lang="en-US"/>
              <a:t>Click icon to add picture</a:t>
            </a:r>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0" y="3557281"/>
            <a:ext cx="6640285" cy="3300719"/>
          </a:xfrm>
          <a:gradFill>
            <a:gsLst>
              <a:gs pos="0">
                <a:schemeClr val="bg2">
                  <a:alpha val="0"/>
                </a:schemeClr>
              </a:gs>
              <a:gs pos="50000">
                <a:schemeClr val="bg2">
                  <a:alpha val="60000"/>
                </a:schemeClr>
              </a:gs>
            </a:gsLst>
            <a:lin ang="10800000" scaled="1"/>
          </a:gradFill>
        </p:spPr>
        <p:txBody>
          <a:bodyPr>
            <a:noAutofit/>
          </a:bodyPr>
          <a:lstStyle>
            <a:lvl1pPr marL="548640" indent="0">
              <a:lnSpc>
                <a:spcPct val="200000"/>
              </a:lnSpc>
              <a:buNone/>
              <a:defRPr/>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0" y="0"/>
            <a:ext cx="6640285" cy="3535509"/>
          </a:xfrm>
          <a:gradFill flip="none" rotWithShape="1">
            <a:gsLst>
              <a:gs pos="0">
                <a:schemeClr val="bg2">
                  <a:alpha val="0"/>
                </a:schemeClr>
              </a:gs>
              <a:gs pos="50000">
                <a:schemeClr val="bg2">
                  <a:alpha val="70000"/>
                </a:schemeClr>
              </a:gs>
            </a:gsLst>
            <a:lin ang="10800000" scaled="1"/>
            <a:tileRect/>
          </a:gradFill>
        </p:spPr>
        <p:txBody>
          <a:bodyPr anchor="b" anchorCtr="0">
            <a:noAutofit/>
          </a:bodyPr>
          <a:lstStyle>
            <a:lvl1pPr marL="548640">
              <a:spcAft>
                <a:spcPts val="1200"/>
              </a:spcAft>
              <a:defRPr sz="6400"/>
            </a:lvl1pPr>
          </a:lstStyle>
          <a:p>
            <a:r>
              <a:rPr lang="en-US"/>
              <a:t>Click to edit Master title style</a:t>
            </a:r>
            <a:endParaRPr lang="en-US" dirty="0"/>
          </a:p>
        </p:txBody>
      </p:sp>
    </p:spTree>
    <p:extLst>
      <p:ext uri="{BB962C8B-B14F-4D97-AF65-F5344CB8AC3E}">
        <p14:creationId xmlns:p14="http://schemas.microsoft.com/office/powerpoint/2010/main" val="222930451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5_Chart Table Timeline">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Autofit/>
          </a:bodyPr>
          <a:lstStyle>
            <a:lvl1pPr>
              <a:defRPr lang="en-US" dirty="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noAutofit/>
          </a:bodyPr>
          <a:lstStyle/>
          <a:p>
            <a:r>
              <a:rPr lang="en-US"/>
              <a:t>Tuesday, February 2, 20XX</a:t>
            </a:r>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616071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Quo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062BF5C-3876-4161-B4FF-14CA94D326C6}"/>
              </a:ext>
            </a:extLst>
          </p:cNvPr>
          <p:cNvSpPr>
            <a:spLocks noGrp="1"/>
          </p:cNvSpPr>
          <p:nvPr>
            <p:ph type="title"/>
          </p:nvPr>
        </p:nvSpPr>
        <p:spPr>
          <a:xfrm>
            <a:off x="550864" y="549275"/>
            <a:ext cx="3566160" cy="3384550"/>
          </a:xfrm>
        </p:spPr>
        <p:txBody>
          <a:bodyPr wrap="square" anchor="b" anchorCtr="0">
            <a:noAutofit/>
          </a:bodyPr>
          <a:lstStyle>
            <a:lvl1pPr>
              <a:defRPr sz="4000"/>
            </a:lvl1pPr>
          </a:lstStyle>
          <a:p>
            <a:r>
              <a:rPr lang="en-US"/>
              <a:t>Click to edit Master title style</a:t>
            </a:r>
            <a:endParaRPr lang="en-US" dirty="0"/>
          </a:p>
        </p:txBody>
      </p:sp>
      <p:grpSp>
        <p:nvGrpSpPr>
          <p:cNvPr id="8" name="Group 7">
            <a:extLst>
              <a:ext uri="{FF2B5EF4-FFF2-40B4-BE49-F238E27FC236}">
                <a16:creationId xmlns:a16="http://schemas.microsoft.com/office/drawing/2014/main" id="{B17C5C60-EC4D-410B-9997-0B73289605FD}"/>
              </a:ext>
              <a:ext uri="{C183D7F6-B498-43B3-948B-1728B52AA6E4}">
                <adec:decorative xmlns:adec="http://schemas.microsoft.com/office/drawing/2017/decorative" val="1"/>
              </a:ext>
            </a:extLst>
          </p:cNvPr>
          <p:cNvGrpSpPr/>
          <p:nvPr userDrawn="1"/>
        </p:nvGrpSpPr>
        <p:grpSpPr>
          <a:xfrm>
            <a:off x="10822156" y="4143453"/>
            <a:ext cx="734257" cy="760506"/>
            <a:chOff x="5243759" y="1363788"/>
            <a:chExt cx="734257" cy="760506"/>
          </a:xfrm>
        </p:grpSpPr>
        <p:sp>
          <p:nvSpPr>
            <p:cNvPr id="9" name="Freeform 5">
              <a:extLst>
                <a:ext uri="{FF2B5EF4-FFF2-40B4-BE49-F238E27FC236}">
                  <a16:creationId xmlns:a16="http://schemas.microsoft.com/office/drawing/2014/main" id="{0573155C-3428-4F4F-AE66-A519D777EAAE}"/>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Freeform 6">
              <a:extLst>
                <a:ext uri="{FF2B5EF4-FFF2-40B4-BE49-F238E27FC236}">
                  <a16:creationId xmlns:a16="http://schemas.microsoft.com/office/drawing/2014/main" id="{1853496C-159E-4D47-94B5-0835FB6511BA}"/>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Freeform 8">
              <a:extLst>
                <a:ext uri="{FF2B5EF4-FFF2-40B4-BE49-F238E27FC236}">
                  <a16:creationId xmlns:a16="http://schemas.microsoft.com/office/drawing/2014/main" id="{CE93E330-715B-44E8-84D9-CE166D428DAB}"/>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2" name="Oval 11">
            <a:extLst>
              <a:ext uri="{FF2B5EF4-FFF2-40B4-BE49-F238E27FC236}">
                <a16:creationId xmlns:a16="http://schemas.microsoft.com/office/drawing/2014/main" id="{80A2FA6F-99B7-4984-A80C-570644889F02}"/>
              </a:ext>
              <a:ext uri="{C183D7F6-B498-43B3-948B-1728B52AA6E4}">
                <adec:decorative xmlns:adec="http://schemas.microsoft.com/office/drawing/2017/decorative" val="1"/>
              </a:ext>
            </a:extLst>
          </p:cNvPr>
          <p:cNvSpPr>
            <a:spLocks noChangeAspect="1"/>
          </p:cNvSpPr>
          <p:nvPr userDrawn="1"/>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Content Placeholder 16">
            <a:extLst>
              <a:ext uri="{FF2B5EF4-FFF2-40B4-BE49-F238E27FC236}">
                <a16:creationId xmlns:a16="http://schemas.microsoft.com/office/drawing/2014/main" id="{439C8C03-81B3-4DE8-B96A-78258E4467CC}"/>
              </a:ext>
            </a:extLst>
          </p:cNvPr>
          <p:cNvSpPr>
            <a:spLocks noGrp="1"/>
          </p:cNvSpPr>
          <p:nvPr>
            <p:ph sz="quarter" idx="15"/>
          </p:nvPr>
        </p:nvSpPr>
        <p:spPr>
          <a:xfrm>
            <a:off x="550863" y="4097338"/>
            <a:ext cx="3565524" cy="2351087"/>
          </a:xfrm>
        </p:spPr>
        <p:txBody>
          <a:bodyPr>
            <a:noAutofit/>
          </a:bodyPr>
          <a:lstStyle>
            <a:lvl1pPr>
              <a:buNone/>
              <a:defRPr sz="2400"/>
            </a:lvl1pPr>
            <a:lvl2pPr>
              <a:defRPr sz="2000"/>
            </a:lvl2pPr>
            <a:lvl3pPr>
              <a:defRPr sz="2000"/>
            </a:lvl3pPr>
            <a:lvl4pPr>
              <a:defRPr sz="2000"/>
            </a:lvl4pPr>
            <a:lvl5pPr>
              <a:defRPr sz="2000"/>
            </a:lvl5pPr>
          </a:lstStyle>
          <a:p>
            <a:pPr lvl="0"/>
            <a:r>
              <a:rPr lang="en-US"/>
              <a:t>Click to edit Master text styles</a:t>
            </a:r>
          </a:p>
        </p:txBody>
      </p:sp>
      <p:sp>
        <p:nvSpPr>
          <p:cNvPr id="15" name="Picture Placeholder 14">
            <a:extLst>
              <a:ext uri="{FF2B5EF4-FFF2-40B4-BE49-F238E27FC236}">
                <a16:creationId xmlns:a16="http://schemas.microsoft.com/office/drawing/2014/main" id="{C1FBB56D-C8B1-4ED9-A5DB-72BA636DADF3}"/>
              </a:ext>
            </a:extLst>
          </p:cNvPr>
          <p:cNvSpPr>
            <a:spLocks noGrp="1"/>
          </p:cNvSpPr>
          <p:nvPr>
            <p:ph type="pic" sz="quarter" idx="13"/>
          </p:nvPr>
        </p:nvSpPr>
        <p:spPr>
          <a:xfrm>
            <a:off x="5535809" y="656633"/>
            <a:ext cx="5132388" cy="5132388"/>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solidFill>
            <a:schemeClr val="accent5"/>
          </a:solidFill>
        </p:spPr>
        <p:txBody>
          <a:bodyPr wrap="square">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063087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eam">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38C6F9E-A74F-4F54-9409-B6B93DF8CE78}"/>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4" name="Oval 33">
            <a:extLst>
              <a:ext uri="{FF2B5EF4-FFF2-40B4-BE49-F238E27FC236}">
                <a16:creationId xmlns:a16="http://schemas.microsoft.com/office/drawing/2014/main" id="{6F0F71C5-78A4-4793-9BD4-3DF0EE3E3EB7}"/>
              </a:ext>
              <a:ext uri="{C183D7F6-B498-43B3-948B-1728B52AA6E4}">
                <adec:decorative xmlns:adec="http://schemas.microsoft.com/office/drawing/2017/decorative" val="1"/>
              </a:ext>
            </a:extLst>
          </p:cNvPr>
          <p:cNvSpPr>
            <a:spLocks noChangeAspect="1"/>
          </p:cNvSpPr>
          <p:nvPr userDrawn="1"/>
        </p:nvSpPr>
        <p:spPr>
          <a:xfrm>
            <a:off x="10288775" y="7626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Title 5">
            <a:extLst>
              <a:ext uri="{FF2B5EF4-FFF2-40B4-BE49-F238E27FC236}">
                <a16:creationId xmlns:a16="http://schemas.microsoft.com/office/drawing/2014/main" id="{36F60F77-4CC9-4F86-B70A-85012C6588A0}"/>
              </a:ext>
            </a:extLst>
          </p:cNvPr>
          <p:cNvSpPr>
            <a:spLocks noGrp="1"/>
          </p:cNvSpPr>
          <p:nvPr>
            <p:ph type="ctrTitle" hasCustomPrompt="1"/>
          </p:nvPr>
        </p:nvSpPr>
        <p:spPr>
          <a:xfrm>
            <a:off x="548640" y="548640"/>
            <a:ext cx="8281987" cy="1253041"/>
          </a:xfrm>
        </p:spPr>
        <p:txBody>
          <a:bodyPr>
            <a:noAutofit/>
          </a:bodyPr>
          <a:lstStyle/>
          <a:p>
            <a:r>
              <a:rPr lang="en-US" dirty="0"/>
              <a:t>Team</a:t>
            </a:r>
          </a:p>
        </p:txBody>
      </p:sp>
      <p:grpSp>
        <p:nvGrpSpPr>
          <p:cNvPr id="51" name="Group 50">
            <a:extLst>
              <a:ext uri="{FF2B5EF4-FFF2-40B4-BE49-F238E27FC236}">
                <a16:creationId xmlns:a16="http://schemas.microsoft.com/office/drawing/2014/main" id="{E6093F87-C1F6-4FAB-B891-6F7D7FC20751}"/>
              </a:ext>
              <a:ext uri="{C183D7F6-B498-43B3-948B-1728B52AA6E4}">
                <adec:decorative xmlns:adec="http://schemas.microsoft.com/office/drawing/2017/decorative" val="1"/>
              </a:ext>
            </a:extLst>
          </p:cNvPr>
          <p:cNvGrpSpPr/>
          <p:nvPr userDrawn="1"/>
        </p:nvGrpSpPr>
        <p:grpSpPr>
          <a:xfrm>
            <a:off x="1800565" y="4518946"/>
            <a:ext cx="1980001" cy="1363916"/>
            <a:chOff x="4879602" y="3781429"/>
            <a:chExt cx="1980001" cy="1363916"/>
          </a:xfrm>
        </p:grpSpPr>
        <p:sp>
          <p:nvSpPr>
            <p:cNvPr id="52" name="Freeform: Shape 51">
              <a:extLst>
                <a:ext uri="{FF2B5EF4-FFF2-40B4-BE49-F238E27FC236}">
                  <a16:creationId xmlns:a16="http://schemas.microsoft.com/office/drawing/2014/main" id="{E1A4FD5C-1E5B-46D1-BA9D-99928D19AF04}"/>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53" name="Freeform: Shape 52">
              <a:extLst>
                <a:ext uri="{FF2B5EF4-FFF2-40B4-BE49-F238E27FC236}">
                  <a16:creationId xmlns:a16="http://schemas.microsoft.com/office/drawing/2014/main" id="{B7DF0ED5-A971-408F-A055-C7E5D7A623CD}"/>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tx1"/>
                </a:solidFill>
              </a:endParaRPr>
            </a:p>
          </p:txBody>
        </p:sp>
        <p:sp>
          <p:nvSpPr>
            <p:cNvPr id="54" name="Oval 53">
              <a:extLst>
                <a:ext uri="{FF2B5EF4-FFF2-40B4-BE49-F238E27FC236}">
                  <a16:creationId xmlns:a16="http://schemas.microsoft.com/office/drawing/2014/main" id="{AA81F353-4C5B-4A37-9846-2C1E2D0FC25F}"/>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 name="Oval 54">
              <a:extLst>
                <a:ext uri="{FF2B5EF4-FFF2-40B4-BE49-F238E27FC236}">
                  <a16:creationId xmlns:a16="http://schemas.microsoft.com/office/drawing/2014/main" id="{42B74EA3-11CE-4D3F-99AD-162563447653}"/>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6" name="Picture Placeholder 55">
            <a:extLst>
              <a:ext uri="{FF2B5EF4-FFF2-40B4-BE49-F238E27FC236}">
                <a16:creationId xmlns:a16="http://schemas.microsoft.com/office/drawing/2014/main" id="{8F41896B-6DDA-4F82-9F74-3EBF93A3CD58}"/>
              </a:ext>
            </a:extLst>
          </p:cNvPr>
          <p:cNvSpPr>
            <a:spLocks noGrp="1"/>
          </p:cNvSpPr>
          <p:nvPr>
            <p:ph type="pic" sz="quarter" idx="13"/>
          </p:nvPr>
        </p:nvSpPr>
        <p:spPr>
          <a:xfrm>
            <a:off x="1078992" y="1990724"/>
            <a:ext cx="1691640" cy="1435608"/>
          </a:xfrm>
          <a:solidFill>
            <a:schemeClr val="accent5"/>
          </a:solidFill>
        </p:spPr>
        <p:txBody>
          <a:bodyPr>
            <a:noAutofit/>
          </a:bodyPr>
          <a:lstStyle/>
          <a:p>
            <a:r>
              <a:rPr lang="en-US"/>
              <a:t>Click icon to add picture</a:t>
            </a:r>
          </a:p>
        </p:txBody>
      </p:sp>
      <p:sp>
        <p:nvSpPr>
          <p:cNvPr id="57" name="Picture Placeholder 55">
            <a:extLst>
              <a:ext uri="{FF2B5EF4-FFF2-40B4-BE49-F238E27FC236}">
                <a16:creationId xmlns:a16="http://schemas.microsoft.com/office/drawing/2014/main" id="{EF85499B-C29A-4C8B-922C-7CE4771E352C}"/>
              </a:ext>
            </a:extLst>
          </p:cNvPr>
          <p:cNvSpPr>
            <a:spLocks noGrp="1"/>
          </p:cNvSpPr>
          <p:nvPr>
            <p:ph type="pic" sz="quarter" idx="14"/>
          </p:nvPr>
        </p:nvSpPr>
        <p:spPr>
          <a:xfrm>
            <a:off x="3838384" y="1990724"/>
            <a:ext cx="1691640" cy="1435608"/>
          </a:xfrm>
          <a:solidFill>
            <a:schemeClr val="accent5"/>
          </a:solidFill>
        </p:spPr>
        <p:txBody>
          <a:bodyPr>
            <a:noAutofit/>
          </a:bodyPr>
          <a:lstStyle/>
          <a:p>
            <a:r>
              <a:rPr lang="en-US"/>
              <a:t>Click icon to add picture</a:t>
            </a:r>
          </a:p>
        </p:txBody>
      </p:sp>
      <p:sp>
        <p:nvSpPr>
          <p:cNvPr id="58" name="Picture Placeholder 55">
            <a:extLst>
              <a:ext uri="{FF2B5EF4-FFF2-40B4-BE49-F238E27FC236}">
                <a16:creationId xmlns:a16="http://schemas.microsoft.com/office/drawing/2014/main" id="{F82A1DB8-0AE7-4E17-B07B-FCF45B85EE17}"/>
              </a:ext>
            </a:extLst>
          </p:cNvPr>
          <p:cNvSpPr>
            <a:spLocks noGrp="1"/>
          </p:cNvSpPr>
          <p:nvPr>
            <p:ph type="pic" sz="quarter" idx="15"/>
          </p:nvPr>
        </p:nvSpPr>
        <p:spPr>
          <a:xfrm>
            <a:off x="6661976" y="1993392"/>
            <a:ext cx="1691640" cy="1435608"/>
          </a:xfrm>
          <a:solidFill>
            <a:schemeClr val="accent5"/>
          </a:solidFill>
        </p:spPr>
        <p:txBody>
          <a:bodyPr>
            <a:noAutofit/>
          </a:bodyPr>
          <a:lstStyle/>
          <a:p>
            <a:r>
              <a:rPr lang="en-US"/>
              <a:t>Click icon to add picture</a:t>
            </a:r>
            <a:endParaRPr lang="en-US" dirty="0"/>
          </a:p>
        </p:txBody>
      </p:sp>
      <p:sp>
        <p:nvSpPr>
          <p:cNvPr id="59" name="Picture Placeholder 55">
            <a:extLst>
              <a:ext uri="{FF2B5EF4-FFF2-40B4-BE49-F238E27FC236}">
                <a16:creationId xmlns:a16="http://schemas.microsoft.com/office/drawing/2014/main" id="{A83EEB6C-83B7-471D-B5A4-4071534048D2}"/>
              </a:ext>
            </a:extLst>
          </p:cNvPr>
          <p:cNvSpPr>
            <a:spLocks noGrp="1"/>
          </p:cNvSpPr>
          <p:nvPr>
            <p:ph type="pic" sz="quarter" idx="16"/>
          </p:nvPr>
        </p:nvSpPr>
        <p:spPr>
          <a:xfrm>
            <a:off x="9485568" y="1990724"/>
            <a:ext cx="1691640" cy="1435608"/>
          </a:xfrm>
          <a:solidFill>
            <a:schemeClr val="accent5"/>
          </a:solidFill>
        </p:spPr>
        <p:txBody>
          <a:bodyPr>
            <a:noAutofit/>
          </a:bodyPr>
          <a:lstStyle/>
          <a:p>
            <a:r>
              <a:rPr lang="en-US"/>
              <a:t>Click icon to add picture</a:t>
            </a:r>
          </a:p>
        </p:txBody>
      </p:sp>
      <p:sp>
        <p:nvSpPr>
          <p:cNvPr id="63" name="Text Placeholder 62">
            <a:extLst>
              <a:ext uri="{FF2B5EF4-FFF2-40B4-BE49-F238E27FC236}">
                <a16:creationId xmlns:a16="http://schemas.microsoft.com/office/drawing/2014/main" id="{17A96A8C-F792-485A-9BB9-4DEDCA0CE6B8}"/>
              </a:ext>
            </a:extLst>
          </p:cNvPr>
          <p:cNvSpPr>
            <a:spLocks noGrp="1"/>
          </p:cNvSpPr>
          <p:nvPr>
            <p:ph type="body" sz="quarter" idx="18" hasCustomPrompt="1"/>
          </p:nvPr>
        </p:nvSpPr>
        <p:spPr>
          <a:xfrm>
            <a:off x="1079500" y="3781425"/>
            <a:ext cx="1711325" cy="365760"/>
          </a:xfrm>
        </p:spPr>
        <p:txBody>
          <a:bodyPr>
            <a:noAutofit/>
          </a:bodyPr>
          <a:lstStyle>
            <a:lvl1pPr>
              <a:buNone/>
              <a:defRPr sz="2000" b="1"/>
            </a:lvl1pPr>
          </a:lstStyle>
          <a:p>
            <a:pPr lvl="0"/>
            <a:r>
              <a:rPr lang="en-US" dirty="0"/>
              <a:t>Name</a:t>
            </a:r>
          </a:p>
        </p:txBody>
      </p:sp>
      <p:sp>
        <p:nvSpPr>
          <p:cNvPr id="61" name="Text Placeholder 60">
            <a:extLst>
              <a:ext uri="{FF2B5EF4-FFF2-40B4-BE49-F238E27FC236}">
                <a16:creationId xmlns:a16="http://schemas.microsoft.com/office/drawing/2014/main" id="{6C65AE07-519E-4E3B-8521-621C8343914D}"/>
              </a:ext>
            </a:extLst>
          </p:cNvPr>
          <p:cNvSpPr>
            <a:spLocks noGrp="1"/>
          </p:cNvSpPr>
          <p:nvPr>
            <p:ph type="body" sz="quarter" idx="17" hasCustomPrompt="1"/>
          </p:nvPr>
        </p:nvSpPr>
        <p:spPr>
          <a:xfrm>
            <a:off x="1078733" y="4232949"/>
            <a:ext cx="1711572" cy="638175"/>
          </a:xfrm>
        </p:spPr>
        <p:txBody>
          <a:bodyPr>
            <a:noAutofit/>
          </a:bodyPr>
          <a:lstStyle>
            <a:lvl1pPr>
              <a:buNone/>
              <a:defRPr sz="1800"/>
            </a:lvl1pPr>
          </a:lstStyle>
          <a:p>
            <a:pPr lvl="0"/>
            <a:r>
              <a:rPr lang="en-US" dirty="0"/>
              <a:t>Title</a:t>
            </a:r>
          </a:p>
        </p:txBody>
      </p:sp>
      <p:sp>
        <p:nvSpPr>
          <p:cNvPr id="65" name="Text Placeholder 62">
            <a:extLst>
              <a:ext uri="{FF2B5EF4-FFF2-40B4-BE49-F238E27FC236}">
                <a16:creationId xmlns:a16="http://schemas.microsoft.com/office/drawing/2014/main" id="{FB878318-C287-428B-8105-429BC4B03F55}"/>
              </a:ext>
            </a:extLst>
          </p:cNvPr>
          <p:cNvSpPr>
            <a:spLocks noGrp="1"/>
          </p:cNvSpPr>
          <p:nvPr>
            <p:ph type="body" sz="quarter" idx="20" hasCustomPrompt="1"/>
          </p:nvPr>
        </p:nvSpPr>
        <p:spPr>
          <a:xfrm>
            <a:off x="3839151" y="3781425"/>
            <a:ext cx="1711325" cy="365760"/>
          </a:xfrm>
        </p:spPr>
        <p:txBody>
          <a:bodyPr>
            <a:noAutofit/>
          </a:bodyPr>
          <a:lstStyle>
            <a:lvl1pPr>
              <a:buNone/>
              <a:defRPr sz="2000" b="1"/>
            </a:lvl1pPr>
          </a:lstStyle>
          <a:p>
            <a:pPr lvl="0"/>
            <a:r>
              <a:rPr lang="en-US" dirty="0"/>
              <a:t>Name</a:t>
            </a:r>
          </a:p>
        </p:txBody>
      </p:sp>
      <p:sp>
        <p:nvSpPr>
          <p:cNvPr id="64" name="Text Placeholder 60">
            <a:extLst>
              <a:ext uri="{FF2B5EF4-FFF2-40B4-BE49-F238E27FC236}">
                <a16:creationId xmlns:a16="http://schemas.microsoft.com/office/drawing/2014/main" id="{1465E516-2CEF-4F9E-9375-7D41DCFCBB41}"/>
              </a:ext>
            </a:extLst>
          </p:cNvPr>
          <p:cNvSpPr>
            <a:spLocks noGrp="1"/>
          </p:cNvSpPr>
          <p:nvPr>
            <p:ph type="body" sz="quarter" idx="19" hasCustomPrompt="1"/>
          </p:nvPr>
        </p:nvSpPr>
        <p:spPr>
          <a:xfrm>
            <a:off x="3838384" y="4232949"/>
            <a:ext cx="1711572" cy="638175"/>
          </a:xfrm>
        </p:spPr>
        <p:txBody>
          <a:bodyPr>
            <a:noAutofit/>
          </a:bodyPr>
          <a:lstStyle>
            <a:lvl1pPr>
              <a:buNone/>
              <a:defRPr sz="1800"/>
            </a:lvl1pPr>
          </a:lstStyle>
          <a:p>
            <a:pPr lvl="0"/>
            <a:r>
              <a:rPr lang="en-US" dirty="0"/>
              <a:t>Title</a:t>
            </a:r>
          </a:p>
        </p:txBody>
      </p:sp>
      <p:sp>
        <p:nvSpPr>
          <p:cNvPr id="67" name="Text Placeholder 62">
            <a:extLst>
              <a:ext uri="{FF2B5EF4-FFF2-40B4-BE49-F238E27FC236}">
                <a16:creationId xmlns:a16="http://schemas.microsoft.com/office/drawing/2014/main" id="{FE012CE3-36AA-4016-A88E-27BCFFEFD69F}"/>
              </a:ext>
            </a:extLst>
          </p:cNvPr>
          <p:cNvSpPr>
            <a:spLocks noGrp="1"/>
          </p:cNvSpPr>
          <p:nvPr>
            <p:ph type="body" sz="quarter" idx="22" hasCustomPrompt="1"/>
          </p:nvPr>
        </p:nvSpPr>
        <p:spPr>
          <a:xfrm>
            <a:off x="6662743" y="3781425"/>
            <a:ext cx="1711325" cy="365760"/>
          </a:xfrm>
        </p:spPr>
        <p:txBody>
          <a:bodyPr>
            <a:noAutofit/>
          </a:bodyPr>
          <a:lstStyle>
            <a:lvl1pPr>
              <a:buNone/>
              <a:defRPr sz="2000" b="1"/>
            </a:lvl1pPr>
          </a:lstStyle>
          <a:p>
            <a:pPr lvl="0"/>
            <a:r>
              <a:rPr lang="en-US" dirty="0"/>
              <a:t>Name</a:t>
            </a:r>
          </a:p>
        </p:txBody>
      </p:sp>
      <p:sp>
        <p:nvSpPr>
          <p:cNvPr id="66" name="Text Placeholder 60">
            <a:extLst>
              <a:ext uri="{FF2B5EF4-FFF2-40B4-BE49-F238E27FC236}">
                <a16:creationId xmlns:a16="http://schemas.microsoft.com/office/drawing/2014/main" id="{8D5671AF-0137-4226-8A84-2784817E519C}"/>
              </a:ext>
            </a:extLst>
          </p:cNvPr>
          <p:cNvSpPr>
            <a:spLocks noGrp="1"/>
          </p:cNvSpPr>
          <p:nvPr>
            <p:ph type="body" sz="quarter" idx="21" hasCustomPrompt="1"/>
          </p:nvPr>
        </p:nvSpPr>
        <p:spPr>
          <a:xfrm>
            <a:off x="6661976" y="4232949"/>
            <a:ext cx="1711572" cy="638175"/>
          </a:xfrm>
        </p:spPr>
        <p:txBody>
          <a:bodyPr>
            <a:noAutofit/>
          </a:bodyPr>
          <a:lstStyle>
            <a:lvl1pPr>
              <a:buNone/>
              <a:defRPr sz="1800"/>
            </a:lvl1pPr>
          </a:lstStyle>
          <a:p>
            <a:pPr lvl="0"/>
            <a:r>
              <a:rPr lang="en-US" dirty="0"/>
              <a:t>Title</a:t>
            </a:r>
          </a:p>
        </p:txBody>
      </p:sp>
      <p:sp>
        <p:nvSpPr>
          <p:cNvPr id="69" name="Text Placeholder 62">
            <a:extLst>
              <a:ext uri="{FF2B5EF4-FFF2-40B4-BE49-F238E27FC236}">
                <a16:creationId xmlns:a16="http://schemas.microsoft.com/office/drawing/2014/main" id="{DA1587F0-23BF-4FB8-B06C-2B0AA928E931}"/>
              </a:ext>
            </a:extLst>
          </p:cNvPr>
          <p:cNvSpPr>
            <a:spLocks noGrp="1"/>
          </p:cNvSpPr>
          <p:nvPr>
            <p:ph type="body" sz="quarter" idx="24" hasCustomPrompt="1"/>
          </p:nvPr>
        </p:nvSpPr>
        <p:spPr>
          <a:xfrm>
            <a:off x="9433112" y="3787288"/>
            <a:ext cx="1711325" cy="365760"/>
          </a:xfrm>
        </p:spPr>
        <p:txBody>
          <a:bodyPr>
            <a:noAutofit/>
          </a:bodyPr>
          <a:lstStyle>
            <a:lvl1pPr>
              <a:buNone/>
              <a:defRPr sz="2000" b="1"/>
            </a:lvl1pPr>
          </a:lstStyle>
          <a:p>
            <a:pPr lvl="0"/>
            <a:r>
              <a:rPr lang="en-US" dirty="0"/>
              <a:t>Name</a:t>
            </a:r>
          </a:p>
        </p:txBody>
      </p:sp>
      <p:sp>
        <p:nvSpPr>
          <p:cNvPr id="68" name="Text Placeholder 60">
            <a:extLst>
              <a:ext uri="{FF2B5EF4-FFF2-40B4-BE49-F238E27FC236}">
                <a16:creationId xmlns:a16="http://schemas.microsoft.com/office/drawing/2014/main" id="{565C0B22-B5E7-44BB-A17C-7FB5BB5D82BB}"/>
              </a:ext>
            </a:extLst>
          </p:cNvPr>
          <p:cNvSpPr>
            <a:spLocks noGrp="1"/>
          </p:cNvSpPr>
          <p:nvPr>
            <p:ph type="body" sz="quarter" idx="23" hasCustomPrompt="1"/>
          </p:nvPr>
        </p:nvSpPr>
        <p:spPr>
          <a:xfrm>
            <a:off x="9432345" y="4238812"/>
            <a:ext cx="1711572" cy="638175"/>
          </a:xfrm>
        </p:spPr>
        <p:txBody>
          <a:bodyPr>
            <a:noAutofit/>
          </a:bodyPr>
          <a:lstStyle>
            <a:lvl1pPr>
              <a:buNone/>
              <a:defRPr sz="1800"/>
            </a:lvl1pPr>
          </a:lstStyle>
          <a:p>
            <a:pPr lvl="0"/>
            <a:r>
              <a:rPr lang="en-US" dirty="0"/>
              <a:t>Title</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noAutofit/>
          </a:bodyPr>
          <a:lstStyle/>
          <a:p>
            <a:r>
              <a:rPr lang="en-US"/>
              <a:t>Tuesday, February 2, 20XX</a:t>
            </a:r>
            <a:endParaRPr lang="en-US" dirty="0"/>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715776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0_Content 2 column (comparison slide)">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n-US" sz="4800" dirty="0"/>
            </a:lvl1p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731375"/>
            <a:ext cx="5437186" cy="535354"/>
          </a:xfrm>
        </p:spPr>
        <p:txBody>
          <a:bodyPr anchor="b">
            <a:no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427370"/>
            <a:ext cx="5429114" cy="3515555"/>
          </a:xfrm>
        </p:spPr>
        <p:txBody>
          <a:bodyPr>
            <a:noAutofit/>
          </a:bodyPr>
          <a:lstStyle>
            <a:lvl1pPr>
              <a:defRPr sz="24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731375"/>
            <a:ext cx="5436392" cy="535354"/>
          </a:xfrm>
        </p:spPr>
        <p:txBody>
          <a:bodyPr vert="horz" wrap="square" lIns="0" tIns="0" rIns="0" bIns="0" rtlCol="0" anchor="b">
            <a:noAutofit/>
          </a:bodyPr>
          <a:lstStyle>
            <a:lvl1pPr>
              <a:buNone/>
              <a:defRPr lang="en-US" sz="1400" b="0" cap="all" spc="200" baseline="0" dirty="0">
                <a:solidFill>
                  <a:schemeClr val="tx1"/>
                </a:solidFill>
              </a:defRPr>
            </a:lvl1pPr>
          </a:lstStyle>
          <a:p>
            <a:pPr marL="228600" lvl="0" indent="-228600"/>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427370"/>
            <a:ext cx="5436391" cy="3515555"/>
          </a:xfrm>
        </p:spPr>
        <p:txBody>
          <a:bodyPr>
            <a:noAutofit/>
          </a:bodyPr>
          <a:lstStyle>
            <a:lvl1pPr>
              <a:defRPr sz="24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a:noAutofit/>
          </a:bodyPr>
          <a:lstStyle/>
          <a:p>
            <a:r>
              <a:rPr lang="en-US"/>
              <a:t>Tuesday, February 2, 20XX</a:t>
            </a:r>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a:noAutofit/>
          </a:bodyPr>
          <a:lstStyle/>
          <a:p>
            <a:r>
              <a:rPr lang="en-US"/>
              <a:t>Sample Footer Text</a:t>
            </a:r>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670392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Autofit/>
          </a:body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r>
              <a:rPr lang="en-US"/>
              <a:t>Tuesday, February 2, 20XX</a:t>
            </a:r>
            <a:endParaRPr lang="en-US" dirty="0"/>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r>
              <a:rPr lang="en-US"/>
              <a:t>Sample Footer Text</a:t>
            </a:r>
            <a:endParaRPr lang="en-US" dirty="0"/>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lumMod val="65000"/>
                    <a:alpha val="80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2521255718"/>
      </p:ext>
    </p:extLst>
  </p:cSld>
  <p:clrMap bg1="dk1" tx1="lt1" bg2="dk2" tx2="lt2" accent1="accent1" accent2="accent2" accent3="accent3" accent4="accent4" accent5="accent5" accent6="accent6" hlink="hlink" folHlink="folHlink"/>
  <p:sldLayoutIdLst>
    <p:sldLayoutId id="2147483699" r:id="rId1"/>
    <p:sldLayoutId id="2147483700" r:id="rId2"/>
    <p:sldLayoutId id="2147483733" r:id="rId3"/>
    <p:sldLayoutId id="2147483687" r:id="rId4"/>
    <p:sldLayoutId id="2147483734" r:id="rId5"/>
    <p:sldLayoutId id="2147483686" r:id="rId6"/>
    <p:sldLayoutId id="2147483696" r:id="rId7"/>
    <p:sldLayoutId id="2147483707" r:id="rId8"/>
    <p:sldLayoutId id="2147483689" r:id="rId9"/>
    <p:sldLayoutId id="2147483697" r:id="rId10"/>
    <p:sldLayoutId id="2147483731" r:id="rId11"/>
    <p:sldLayoutId id="2147483693" r:id="rId12"/>
    <p:sldLayoutId id="2147483685" r:id="rId13"/>
    <p:sldLayoutId id="2147483688" r:id="rId14"/>
    <p:sldLayoutId id="2147483691" r:id="rId15"/>
    <p:sldLayoutId id="2147483692" r:id="rId16"/>
  </p:sldLayoutIdLst>
  <p:hf hdr="0"/>
  <p:txStyles>
    <p:titleStyle>
      <a:lvl1pPr algn="l" defTabSz="914400" rtl="0" eaLnBrk="1" latinLnBrk="0" hangingPunct="1">
        <a:lnSpc>
          <a:spcPct val="90000"/>
        </a:lnSpc>
        <a:spcBef>
          <a:spcPct val="0"/>
        </a:spcBef>
        <a:buNone/>
        <a:defRPr lang="en-U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2" pos="3840">
          <p15:clr>
            <a:srgbClr val="F26B43"/>
          </p15:clr>
        </p15:guide>
        <p15:guide id="33" orient="horz" pos="2160">
          <p15:clr>
            <a:srgbClr val="F26B43"/>
          </p15:clr>
        </p15:guide>
        <p15:guide id="34" pos="347">
          <p15:clr>
            <a:srgbClr val="F26B43"/>
          </p15:clr>
        </p15:guide>
        <p15:guide id="35" pos="7333">
          <p15:clr>
            <a:srgbClr val="F26B43"/>
          </p15:clr>
        </p15:guide>
        <p15:guide id="36" orient="horz" pos="346">
          <p15:clr>
            <a:srgbClr val="F26B43"/>
          </p15:clr>
        </p15:guide>
        <p15:guide id="37" orient="horz" pos="3974">
          <p15:clr>
            <a:srgbClr val="F26B43"/>
          </p15:clr>
        </p15:guide>
        <p15:guide id="38" pos="824">
          <p15:clr>
            <a:srgbClr val="A4A3A4"/>
          </p15:clr>
        </p15:guide>
        <p15:guide id="39" pos="937">
          <p15:clr>
            <a:srgbClr val="A4A3A4"/>
          </p15:clr>
        </p15:guide>
        <p15:guide id="40" pos="1413">
          <p15:clr>
            <a:srgbClr val="A4A3A4"/>
          </p15:clr>
        </p15:guide>
        <p15:guide id="41" pos="1527">
          <p15:clr>
            <a:srgbClr val="A4A3A4"/>
          </p15:clr>
        </p15:guide>
        <p15:guide id="42" pos="2003">
          <p15:clr>
            <a:srgbClr val="A4A3A4"/>
          </p15:clr>
        </p15:guide>
        <p15:guide id="43" pos="2116">
          <p15:clr>
            <a:srgbClr val="A4A3A4"/>
          </p15:clr>
        </p15:guide>
        <p15:guide id="44" pos="2593">
          <p15:clr>
            <a:srgbClr val="A4A3A4"/>
          </p15:clr>
        </p15:guide>
        <p15:guide id="45" pos="2706">
          <p15:clr>
            <a:srgbClr val="A4A3A4"/>
          </p15:clr>
        </p15:guide>
        <p15:guide id="46" pos="3182">
          <p15:clr>
            <a:srgbClr val="A4A3A4"/>
          </p15:clr>
        </p15:guide>
        <p15:guide id="47" pos="3318">
          <p15:clr>
            <a:srgbClr val="A4A3A4"/>
          </p15:clr>
        </p15:guide>
        <p15:guide id="48" pos="3772">
          <p15:clr>
            <a:srgbClr val="A4A3A4"/>
          </p15:clr>
        </p15:guide>
        <p15:guide id="49" pos="3908">
          <p15:clr>
            <a:srgbClr val="A4A3A4"/>
          </p15:clr>
        </p15:guide>
        <p15:guide id="50" pos="4362">
          <p15:clr>
            <a:srgbClr val="A4A3A4"/>
          </p15:clr>
        </p15:guide>
        <p15:guide id="51" pos="4498">
          <p15:clr>
            <a:srgbClr val="A4A3A4"/>
          </p15:clr>
        </p15:guide>
        <p15:guide id="52" pos="4951">
          <p15:clr>
            <a:srgbClr val="A4A3A4"/>
          </p15:clr>
        </p15:guide>
        <p15:guide id="53" pos="5087">
          <p15:clr>
            <a:srgbClr val="A4A3A4"/>
          </p15:clr>
        </p15:guide>
        <p15:guide id="54" pos="5541">
          <p15:clr>
            <a:srgbClr val="A4A3A4"/>
          </p15:clr>
        </p15:guide>
        <p15:guide id="55" pos="5677">
          <p15:clr>
            <a:srgbClr val="A4A3A4"/>
          </p15:clr>
        </p15:guide>
        <p15:guide id="56" pos="6153">
          <p15:clr>
            <a:srgbClr val="A4A3A4"/>
          </p15:clr>
        </p15:guide>
        <p15:guide id="57" pos="6267">
          <p15:clr>
            <a:srgbClr val="A4A3A4"/>
          </p15:clr>
        </p15:guide>
        <p15:guide id="58" pos="6743">
          <p15:clr>
            <a:srgbClr val="A4A3A4"/>
          </p15:clr>
        </p15:guide>
        <p15:guide id="59" pos="6856">
          <p15:clr>
            <a:srgbClr val="A4A3A4"/>
          </p15:clr>
        </p15:guide>
        <p15:guide id="60" orient="horz" pos="3838">
          <p15:clr>
            <a:srgbClr val="A4A3A4"/>
          </p15:clr>
        </p15:guide>
        <p15:guide id="61" orient="horz" pos="2092">
          <p15:clr>
            <a:srgbClr val="A4A3A4"/>
          </p15:clr>
        </p15:guide>
        <p15:guide id="62" orient="horz" pos="2228">
          <p15:clr>
            <a:srgbClr val="A4A3A4"/>
          </p15:clr>
        </p15:guide>
        <p15:guide id="63" orient="horz" pos="845">
          <p15:clr>
            <a:srgbClr val="A4A3A4"/>
          </p15:clr>
        </p15:guide>
        <p15:guide id="64" orient="horz" pos="958">
          <p15:clr>
            <a:srgbClr val="A4A3A4"/>
          </p15:clr>
        </p15:guide>
        <p15:guide id="65" orient="horz" pos="1480">
          <p15:clr>
            <a:srgbClr val="A4A3A4"/>
          </p15:clr>
        </p15:guide>
        <p15:guide id="66" orient="horz" pos="1593">
          <p15:clr>
            <a:srgbClr val="A4A3A4"/>
          </p15:clr>
        </p15:guide>
        <p15:guide id="67" orient="horz" pos="2727">
          <p15:clr>
            <a:srgbClr val="A4A3A4"/>
          </p15:clr>
        </p15:guide>
        <p15:guide id="68" orient="horz" pos="2840">
          <p15:clr>
            <a:srgbClr val="A4A3A4"/>
          </p15:clr>
        </p15:guide>
        <p15:guide id="69" orient="horz" pos="3339">
          <p15:clr>
            <a:srgbClr val="A4A3A4"/>
          </p15:clr>
        </p15:guide>
        <p15:guide id="70" orient="horz" pos="3475">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hyperlink" Target="https://www.fda.gov/vaccines-blood-biologics/vaccines/emergency-use-authorization-vaccines-explained"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hyperlink" Target="https://www.ncbi.nlm.nih.gov/pmc/articles/PMC3834936/"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hyperlink" Target="https://pubmed.ncbi.nlm.nih.gov/36055877/"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s://www.fda.gov/media/164811/download"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hyperlink" Target="https://beforeitsnews.com/opinion-conservative/2023/02/tucker-carlson-today-sudden-death-epidemic-a-must-video-3655806.html?fbclid=IwAR3SPgY9D3gjR0Tuxh5Nb8BNSaoW_wu-dBVlJ-KJWLJ5LBGDaWHWoXM55wM"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tncourts.gov/sites/default/files/franks.roy_.opn_.pdf" TargetMode="External"/><Relationship Id="rId2" Type="http://schemas.openxmlformats.org/officeDocument/2006/relationships/notesSlide" Target="../notesSlides/notesSlide29.xml"/><Relationship Id="rId1" Type="http://schemas.openxmlformats.org/officeDocument/2006/relationships/slideLayout" Target="../slideLayouts/slideLayout11.xml"/><Relationship Id="rId5" Type="http://schemas.openxmlformats.org/officeDocument/2006/relationships/image" Target="../media/image10.jpeg"/><Relationship Id="rId4" Type="http://schemas.openxmlformats.org/officeDocument/2006/relationships/hyperlink" Target="https://barrettlawofficetn.com/blog/tennessee-consumers-victory/"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6E938C-9D94-4B05-979A-D39FFC457291}"/>
              </a:ext>
            </a:extLst>
          </p:cNvPr>
          <p:cNvSpPr>
            <a:spLocks noGrp="1"/>
          </p:cNvSpPr>
          <p:nvPr>
            <p:ph type="ctrTitle"/>
          </p:nvPr>
        </p:nvSpPr>
        <p:spPr>
          <a:xfrm>
            <a:off x="584461" y="1464890"/>
            <a:ext cx="10077253" cy="5482918"/>
          </a:xfrm>
        </p:spPr>
        <p:txBody>
          <a:bodyPr anchor="b" anchorCtr="0">
            <a:normAutofit fontScale="90000"/>
          </a:bodyPr>
          <a:lstStyle/>
          <a:p>
            <a:br>
              <a:rPr lang="en-US" sz="5900" dirty="0"/>
            </a:br>
            <a:br>
              <a:rPr lang="en-US" sz="5900" dirty="0"/>
            </a:br>
            <a:r>
              <a:rPr lang="en-US" sz="5900" dirty="0"/>
              <a:t>Medical Advice Disclaimer</a:t>
            </a:r>
            <a:br>
              <a:rPr lang="en-US" sz="5900" dirty="0"/>
            </a:br>
            <a:br>
              <a:rPr lang="en-US" sz="5900" dirty="0"/>
            </a:br>
            <a:r>
              <a:rPr lang="en-US" sz="3200" dirty="0"/>
              <a:t>The information, including but not limited to, text, graphics, images and other material contained in this presentation are for informational purposes only.  NO material is intended to be a substitute for professional medical advice, diagnosis or treatment. Always seek the advice of your physician or other qualified health care provider with any questions you may have regarding a medical condition or treatment and before undertaking a new health care regimen.  Never disregard professional medical advice or delay in seeking it because of something you have seen or heard during this presentation! </a:t>
            </a:r>
            <a:br>
              <a:rPr lang="en-US" sz="5900" dirty="0"/>
            </a:br>
            <a:endParaRPr lang="en-US" sz="5900" dirty="0"/>
          </a:p>
        </p:txBody>
      </p:sp>
      <p:grpSp>
        <p:nvGrpSpPr>
          <p:cNvPr id="21" name="Group 20">
            <a:extLst>
              <a:ext uri="{FF2B5EF4-FFF2-40B4-BE49-F238E27FC236}">
                <a16:creationId xmlns:a16="http://schemas.microsoft.com/office/drawing/2014/main" id="{73840CF4-F848-4FE0-AEA6-C9E806911B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20950" y="549275"/>
            <a:ext cx="667802" cy="631474"/>
            <a:chOff x="10478914" y="1506691"/>
            <a:chExt cx="667802" cy="631474"/>
          </a:xfrm>
        </p:grpSpPr>
        <p:sp>
          <p:nvSpPr>
            <p:cNvPr id="22" name="Freeform: Shape 21">
              <a:extLst>
                <a:ext uri="{FF2B5EF4-FFF2-40B4-BE49-F238E27FC236}">
                  <a16:creationId xmlns:a16="http://schemas.microsoft.com/office/drawing/2014/main" id="{F4B46153-41DB-494F-9B08-EBCCF27283D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Oval 22">
              <a:extLst>
                <a:ext uri="{FF2B5EF4-FFF2-40B4-BE49-F238E27FC236}">
                  <a16:creationId xmlns:a16="http://schemas.microsoft.com/office/drawing/2014/main" id="{7B6D42DA-2D84-4A50-A359-7A5C651B1C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5" name="Oval 24">
            <a:extLst>
              <a:ext uri="{FF2B5EF4-FFF2-40B4-BE49-F238E27FC236}">
                <a16:creationId xmlns:a16="http://schemas.microsoft.com/office/drawing/2014/main" id="{94459D96-B947-4C7F-8BCA-915F8B07C0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82954" y="5171203"/>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4" name="Picture Placeholder 13" descr="Data Points Digital background">
            <a:extLst>
              <a:ext uri="{FF2B5EF4-FFF2-40B4-BE49-F238E27FC236}">
                <a16:creationId xmlns:a16="http://schemas.microsoft.com/office/drawing/2014/main" id="{9A8AD548-922D-4E1D-B19C-5F6E808B8160}"/>
              </a:ext>
            </a:extLst>
          </p:cNvPr>
          <p:cNvPicPr>
            <a:picLocks noGrp="1" noChangeAspect="1"/>
          </p:cNvPicPr>
          <p:nvPr>
            <p:ph type="pic" sz="quarter" idx="4294967295"/>
          </p:nvPr>
        </p:nvPicPr>
        <p:blipFill rotWithShape="1">
          <a:blip r:embed="rId3" cstate="screen">
            <a:extLst>
              <a:ext uri="{28A0092B-C50C-407E-A947-70E740481C1C}">
                <a14:useLocalDpi xmlns:a14="http://schemas.microsoft.com/office/drawing/2010/main" val="0"/>
              </a:ext>
            </a:extLst>
          </a:blip>
          <a:srcRect l="2307" r="5695" b="2"/>
          <a:stretch/>
        </p:blipFill>
        <p:spPr>
          <a:xfrm>
            <a:off x="10282954" y="89808"/>
            <a:ext cx="1909046" cy="1909046"/>
          </a:xfrm>
          <a:custGeom>
            <a:avLst/>
            <a:gdLst/>
            <a:ahLst/>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p:spPr>
      </p:pic>
    </p:spTree>
    <p:extLst>
      <p:ext uri="{BB962C8B-B14F-4D97-AF65-F5344CB8AC3E}">
        <p14:creationId xmlns:p14="http://schemas.microsoft.com/office/powerpoint/2010/main" val="3296852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23418ADF-358F-4647-A511-FCFFEDA83429}"/>
              </a:ext>
            </a:extLst>
          </p:cNvPr>
          <p:cNvSpPr>
            <a:spLocks noGrp="1"/>
          </p:cNvSpPr>
          <p:nvPr>
            <p:ph type="title"/>
          </p:nvPr>
        </p:nvSpPr>
        <p:spPr>
          <a:xfrm>
            <a:off x="3293394" y="129272"/>
            <a:ext cx="5605212" cy="825313"/>
          </a:xfrm>
        </p:spPr>
        <p:txBody>
          <a:bodyPr/>
          <a:lstStyle/>
          <a:p>
            <a:pPr algn="ctr"/>
            <a:r>
              <a:rPr lang="en-US" sz="3200" dirty="0"/>
              <a:t>Jackson Madison County Health Department</a:t>
            </a:r>
            <a:endParaRPr lang="en-US" sz="3600" dirty="0"/>
          </a:p>
        </p:txBody>
      </p:sp>
      <p:sp>
        <p:nvSpPr>
          <p:cNvPr id="6" name="Slide Number Placeholder 5">
            <a:extLst>
              <a:ext uri="{FF2B5EF4-FFF2-40B4-BE49-F238E27FC236}">
                <a16:creationId xmlns:a16="http://schemas.microsoft.com/office/drawing/2014/main" id="{9ED907F8-C614-4D59-A03F-BF9CD5E35703}"/>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10</a:t>
            </a:fld>
            <a:endParaRPr lang="en-US"/>
          </a:p>
        </p:txBody>
      </p:sp>
      <p:pic>
        <p:nvPicPr>
          <p:cNvPr id="10" name="Content Placeholder 9">
            <a:extLst>
              <a:ext uri="{FF2B5EF4-FFF2-40B4-BE49-F238E27FC236}">
                <a16:creationId xmlns:a16="http://schemas.microsoft.com/office/drawing/2014/main" id="{7DC919C6-3C6D-5343-2510-72537D45EE6E}"/>
              </a:ext>
            </a:extLst>
          </p:cNvPr>
          <p:cNvPicPr>
            <a:picLocks noGrp="1" noChangeAspect="1"/>
          </p:cNvPicPr>
          <p:nvPr>
            <p:ph sz="quarter" idx="15"/>
          </p:nvPr>
        </p:nvPicPr>
        <p:blipFill>
          <a:blip r:embed="rId3"/>
          <a:stretch>
            <a:fillRect/>
          </a:stretch>
        </p:blipFill>
        <p:spPr>
          <a:xfrm>
            <a:off x="704763" y="1017069"/>
            <a:ext cx="10936374" cy="5840931"/>
          </a:xfrm>
          <a:noFill/>
        </p:spPr>
      </p:pic>
    </p:spTree>
    <p:extLst>
      <p:ext uri="{BB962C8B-B14F-4D97-AF65-F5344CB8AC3E}">
        <p14:creationId xmlns:p14="http://schemas.microsoft.com/office/powerpoint/2010/main" val="1466807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23418ADF-358F-4647-A511-FCFFEDA83429}"/>
              </a:ext>
            </a:extLst>
          </p:cNvPr>
          <p:cNvSpPr>
            <a:spLocks noGrp="1"/>
          </p:cNvSpPr>
          <p:nvPr>
            <p:ph type="title"/>
          </p:nvPr>
        </p:nvSpPr>
        <p:spPr>
          <a:xfrm>
            <a:off x="4441031" y="2542310"/>
            <a:ext cx="3674269" cy="825313"/>
          </a:xfrm>
        </p:spPr>
        <p:txBody>
          <a:bodyPr/>
          <a:lstStyle/>
          <a:p>
            <a:r>
              <a:rPr lang="en-US" sz="3200" dirty="0"/>
              <a:t>Defining </a:t>
            </a:r>
            <a:r>
              <a:rPr lang="en-US" sz="3600" dirty="0"/>
              <a:t>Vaccine</a:t>
            </a:r>
          </a:p>
        </p:txBody>
      </p:sp>
      <p:pic>
        <p:nvPicPr>
          <p:cNvPr id="20" name="Picture Placeholder 19" descr="Data Points Digital background">
            <a:extLst>
              <a:ext uri="{FF2B5EF4-FFF2-40B4-BE49-F238E27FC236}">
                <a16:creationId xmlns:a16="http://schemas.microsoft.com/office/drawing/2014/main" id="{528A7D8D-1AB5-46C4-93FA-D92C2FD51692}"/>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t="42" b="42"/>
          <a:stretch/>
        </p:blipFill>
        <p:spPr>
          <a:xfrm>
            <a:off x="0" y="-39318"/>
            <a:ext cx="5994400" cy="2317942"/>
          </a:xfrm>
        </p:spPr>
      </p:pic>
      <p:pic>
        <p:nvPicPr>
          <p:cNvPr id="25" name="Picture Placeholder 24" descr="Digital Graph Screen">
            <a:extLst>
              <a:ext uri="{FF2B5EF4-FFF2-40B4-BE49-F238E27FC236}">
                <a16:creationId xmlns:a16="http://schemas.microsoft.com/office/drawing/2014/main" id="{B7353C46-ACC1-4078-85C2-26B57B0E58B7}"/>
              </a:ext>
            </a:extLst>
          </p:cNvPr>
          <p:cNvPicPr>
            <a:picLocks noGrp="1" noChangeAspect="1"/>
          </p:cNvPicPr>
          <p:nvPr>
            <p:ph type="pic" sz="quarter" idx="16"/>
          </p:nvPr>
        </p:nvPicPr>
        <p:blipFill rotWithShape="1">
          <a:blip r:embed="rId4" cstate="screen">
            <a:extLst>
              <a:ext uri="{28A0092B-C50C-407E-A947-70E740481C1C}">
                <a14:useLocalDpi xmlns:a14="http://schemas.microsoft.com/office/drawing/2010/main" val="0"/>
              </a:ext>
            </a:extLst>
          </a:blip>
          <a:srcRect t="42" b="42"/>
          <a:stretch/>
        </p:blipFill>
        <p:spPr>
          <a:xfrm>
            <a:off x="6108192" y="0"/>
            <a:ext cx="6083808" cy="2278624"/>
          </a:xfrm>
        </p:spPr>
      </p:pic>
      <p:sp>
        <p:nvSpPr>
          <p:cNvPr id="6" name="Slide Number Placeholder 5">
            <a:extLst>
              <a:ext uri="{FF2B5EF4-FFF2-40B4-BE49-F238E27FC236}">
                <a16:creationId xmlns:a16="http://schemas.microsoft.com/office/drawing/2014/main" id="{9ED907F8-C614-4D59-A03F-BF9CD5E35703}"/>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11</a:t>
            </a:fld>
            <a:endParaRPr lang="en-US"/>
          </a:p>
        </p:txBody>
      </p:sp>
      <p:sp>
        <p:nvSpPr>
          <p:cNvPr id="12" name="Content Placeholder 11">
            <a:extLst>
              <a:ext uri="{FF2B5EF4-FFF2-40B4-BE49-F238E27FC236}">
                <a16:creationId xmlns:a16="http://schemas.microsoft.com/office/drawing/2014/main" id="{E5127060-CDBF-435F-9009-A5451CCE305D}"/>
              </a:ext>
            </a:extLst>
          </p:cNvPr>
          <p:cNvSpPr>
            <a:spLocks noGrp="1"/>
          </p:cNvSpPr>
          <p:nvPr>
            <p:ph sz="quarter" idx="15"/>
          </p:nvPr>
        </p:nvSpPr>
        <p:spPr>
          <a:xfrm>
            <a:off x="317500" y="3238500"/>
            <a:ext cx="11137900" cy="2794000"/>
          </a:xfrm>
          <a:noFill/>
        </p:spPr>
        <p:txBody>
          <a:bodyPr>
            <a:normAutofit/>
          </a:bodyPr>
          <a:lstStyle/>
          <a:p>
            <a:r>
              <a:rPr lang="en-US" sz="3200" dirty="0"/>
              <a:t>In September 2021, the CDC changed the definition of vaccine from, “a product that stimulates a person’s immune system to produce </a:t>
            </a:r>
            <a:r>
              <a:rPr lang="en-US" sz="3200" b="1" dirty="0"/>
              <a:t>IMMUNITY</a:t>
            </a:r>
            <a:r>
              <a:rPr lang="en-US" sz="3200" dirty="0"/>
              <a:t> to a specific disease, protecting the person from that disease” to “a preparation that is used to stimulate the body’s immune response against diseases”.</a:t>
            </a:r>
          </a:p>
          <a:p>
            <a:endParaRPr lang="en-US" sz="3200" dirty="0"/>
          </a:p>
        </p:txBody>
      </p:sp>
    </p:spTree>
    <p:extLst>
      <p:ext uri="{BB962C8B-B14F-4D97-AF65-F5344CB8AC3E}">
        <p14:creationId xmlns:p14="http://schemas.microsoft.com/office/powerpoint/2010/main" val="1303849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Oval 35">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40" name="Group 39">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41" name="Freeform: Shape 40">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Oval 42">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Oval 43">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46" name="Rectangle 45">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descr="Data Points Digital background">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48" name="Rectangle 47">
            <a:extLst>
              <a:ext uri="{FF2B5EF4-FFF2-40B4-BE49-F238E27FC236}">
                <a16:creationId xmlns:a16="http://schemas.microsoft.com/office/drawing/2014/main" id="{3C64A91D-E535-4C24-A0E3-96A3810E3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26FC4867-BA3E-4F8E-AB23-684F34DF3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4">
            <a:extLst>
              <a:ext uri="{FF2B5EF4-FFF2-40B4-BE49-F238E27FC236}">
                <a16:creationId xmlns:a16="http://schemas.microsoft.com/office/drawing/2014/main" id="{40F1DF5B-353A-4270-8C10-6A1509441174}"/>
              </a:ext>
            </a:extLst>
          </p:cNvPr>
          <p:cNvSpPr>
            <a:spLocks noGrp="1"/>
          </p:cNvSpPr>
          <p:nvPr>
            <p:ph type="ctrTitle"/>
          </p:nvPr>
        </p:nvSpPr>
        <p:spPr>
          <a:xfrm>
            <a:off x="550863" y="549275"/>
            <a:ext cx="8186737" cy="1084271"/>
          </a:xfrm>
        </p:spPr>
        <p:txBody>
          <a:bodyPr vert="horz" wrap="square" lIns="0" tIns="0" rIns="0" bIns="0" rtlCol="0" anchor="b" anchorCtr="0">
            <a:normAutofit/>
          </a:bodyPr>
          <a:lstStyle/>
          <a:p>
            <a:pPr>
              <a:lnSpc>
                <a:spcPct val="100000"/>
              </a:lnSpc>
            </a:pPr>
            <a:r>
              <a:rPr lang="en-US" sz="6400" kern="1200" dirty="0">
                <a:solidFill>
                  <a:schemeClr val="tx1"/>
                </a:solidFill>
                <a:latin typeface="+mj-lt"/>
                <a:ea typeface="+mj-ea"/>
                <a:cs typeface="+mj-cs"/>
              </a:rPr>
              <a:t>What We Know </a:t>
            </a:r>
          </a:p>
        </p:txBody>
      </p:sp>
      <p:sp>
        <p:nvSpPr>
          <p:cNvPr id="16" name="Subtitle 15">
            <a:extLst>
              <a:ext uri="{FF2B5EF4-FFF2-40B4-BE49-F238E27FC236}">
                <a16:creationId xmlns:a16="http://schemas.microsoft.com/office/drawing/2014/main" id="{4BDCF583-1D5D-4235-97C2-39272B80A0B1}"/>
              </a:ext>
            </a:extLst>
          </p:cNvPr>
          <p:cNvSpPr>
            <a:spLocks noGrp="1"/>
          </p:cNvSpPr>
          <p:nvPr>
            <p:ph type="subTitle" idx="1"/>
          </p:nvPr>
        </p:nvSpPr>
        <p:spPr>
          <a:xfrm>
            <a:off x="550863" y="2056344"/>
            <a:ext cx="9000000" cy="4604756"/>
          </a:xfrm>
        </p:spPr>
        <p:txBody>
          <a:bodyPr vert="horz" wrap="square" lIns="0" tIns="0" rIns="0" bIns="0" rtlCol="0">
            <a:normAutofit/>
          </a:bodyPr>
          <a:lstStyle/>
          <a:p>
            <a:pPr marL="0" indent="0">
              <a:lnSpc>
                <a:spcPct val="100000"/>
              </a:lnSpc>
              <a:buNone/>
            </a:pPr>
            <a:r>
              <a:rPr lang="en-US" dirty="0"/>
              <a:t>Prior to the Covid -19 Pandemic, Merriam-Webster defined vaccine as “a preparation of killed microorganisms, living attenuated organisms, or living fully virulent organisms that is administered to produce or artificially increase immunity to a particular disease”.</a:t>
            </a:r>
          </a:p>
          <a:p>
            <a:pPr marL="0" indent="0">
              <a:lnSpc>
                <a:spcPct val="100000"/>
              </a:lnSpc>
              <a:buNone/>
            </a:pPr>
            <a:endParaRPr lang="en-US" dirty="0"/>
          </a:p>
          <a:p>
            <a:pPr marL="0" indent="0">
              <a:lnSpc>
                <a:spcPct val="100000"/>
              </a:lnSpc>
              <a:buNone/>
            </a:pPr>
            <a:r>
              <a:rPr lang="en-US" dirty="0"/>
              <a:t>Pfizer and Moderna Covid -19 “vaccines” are the first mRNA shots released to the general public.  These mRNA shots are created in a laboratory to teach cells how to make protein to trigger an immune response. </a:t>
            </a:r>
          </a:p>
          <a:p>
            <a:pPr marL="0" indent="0">
              <a:lnSpc>
                <a:spcPct val="100000"/>
              </a:lnSpc>
              <a:buNone/>
            </a:pPr>
            <a:endParaRPr lang="en-US" kern="1200" dirty="0">
              <a:latin typeface="+mn-lt"/>
              <a:ea typeface="+mn-ea"/>
              <a:cs typeface="+mn-cs"/>
            </a:endParaRPr>
          </a:p>
        </p:txBody>
      </p:sp>
      <p:sp>
        <p:nvSpPr>
          <p:cNvPr id="4" name="Slide Number Placeholder 3">
            <a:extLst>
              <a:ext uri="{FF2B5EF4-FFF2-40B4-BE49-F238E27FC236}">
                <a16:creationId xmlns:a16="http://schemas.microsoft.com/office/drawing/2014/main" id="{E1E7D98D-6710-41D2-B258-E1A1059D29F8}"/>
              </a:ext>
            </a:extLst>
          </p:cNvPr>
          <p:cNvSpPr>
            <a:spLocks noGrp="1"/>
          </p:cNvSpPr>
          <p:nvPr>
            <p:ph type="sldNum" sz="quarter" idx="12"/>
          </p:nvPr>
        </p:nvSpPr>
        <p:spPr/>
        <p:txBody>
          <a:bodyPr/>
          <a:lstStyle/>
          <a:p>
            <a:fld id="{DBA1B0FB-D917-4C8C-928F-313BD683BF39}" type="slidenum">
              <a:rPr lang="en-US" smtClean="0"/>
              <a:t>12</a:t>
            </a:fld>
            <a:endParaRPr lang="en-US"/>
          </a:p>
        </p:txBody>
      </p:sp>
    </p:spTree>
    <p:extLst>
      <p:ext uri="{BB962C8B-B14F-4D97-AF65-F5344CB8AC3E}">
        <p14:creationId xmlns:p14="http://schemas.microsoft.com/office/powerpoint/2010/main" val="560021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Oval 35">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40" name="Group 39">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41" name="Freeform: Shape 40">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Oval 42">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Oval 43">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46" name="Rectangle 45">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descr="Data Points Digital background">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48" name="Rectangle 47">
            <a:extLst>
              <a:ext uri="{FF2B5EF4-FFF2-40B4-BE49-F238E27FC236}">
                <a16:creationId xmlns:a16="http://schemas.microsoft.com/office/drawing/2014/main" id="{3C64A91D-E535-4C24-A0E3-96A3810E3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26FC4867-BA3E-4F8E-AB23-684F34DF3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4">
            <a:extLst>
              <a:ext uri="{FF2B5EF4-FFF2-40B4-BE49-F238E27FC236}">
                <a16:creationId xmlns:a16="http://schemas.microsoft.com/office/drawing/2014/main" id="{40F1DF5B-353A-4270-8C10-6A1509441174}"/>
              </a:ext>
            </a:extLst>
          </p:cNvPr>
          <p:cNvSpPr>
            <a:spLocks noGrp="1"/>
          </p:cNvSpPr>
          <p:nvPr>
            <p:ph type="ctrTitle"/>
          </p:nvPr>
        </p:nvSpPr>
        <p:spPr>
          <a:xfrm>
            <a:off x="550863" y="549275"/>
            <a:ext cx="8186737" cy="1084271"/>
          </a:xfrm>
        </p:spPr>
        <p:txBody>
          <a:bodyPr vert="horz" wrap="square" lIns="0" tIns="0" rIns="0" bIns="0" rtlCol="0" anchor="b" anchorCtr="0">
            <a:normAutofit/>
          </a:bodyPr>
          <a:lstStyle/>
          <a:p>
            <a:pPr>
              <a:lnSpc>
                <a:spcPct val="100000"/>
              </a:lnSpc>
            </a:pPr>
            <a:r>
              <a:rPr lang="en-US" sz="6400" kern="1200" dirty="0">
                <a:solidFill>
                  <a:schemeClr val="tx1"/>
                </a:solidFill>
                <a:latin typeface="+mj-lt"/>
                <a:ea typeface="+mj-ea"/>
                <a:cs typeface="+mj-cs"/>
              </a:rPr>
              <a:t>What We Know </a:t>
            </a:r>
          </a:p>
        </p:txBody>
      </p:sp>
      <p:sp>
        <p:nvSpPr>
          <p:cNvPr id="16" name="Subtitle 15">
            <a:extLst>
              <a:ext uri="{FF2B5EF4-FFF2-40B4-BE49-F238E27FC236}">
                <a16:creationId xmlns:a16="http://schemas.microsoft.com/office/drawing/2014/main" id="{4BDCF583-1D5D-4235-97C2-39272B80A0B1}"/>
              </a:ext>
            </a:extLst>
          </p:cNvPr>
          <p:cNvSpPr>
            <a:spLocks noGrp="1"/>
          </p:cNvSpPr>
          <p:nvPr>
            <p:ph type="subTitle" idx="1"/>
          </p:nvPr>
        </p:nvSpPr>
        <p:spPr>
          <a:xfrm>
            <a:off x="550863" y="2056344"/>
            <a:ext cx="9000000" cy="4604756"/>
          </a:xfrm>
        </p:spPr>
        <p:txBody>
          <a:bodyPr vert="horz" wrap="square" lIns="0" tIns="0" rIns="0" bIns="0" rtlCol="0">
            <a:normAutofit fontScale="77500" lnSpcReduction="20000"/>
          </a:bodyPr>
          <a:lstStyle/>
          <a:p>
            <a:pPr marL="0" indent="0">
              <a:lnSpc>
                <a:spcPct val="100000"/>
              </a:lnSpc>
              <a:buNone/>
            </a:pPr>
            <a:r>
              <a:rPr lang="en-US" sz="3300" b="1" kern="1200" dirty="0">
                <a:latin typeface="+mn-lt"/>
                <a:ea typeface="+mn-ea"/>
                <a:cs typeface="+mn-cs"/>
              </a:rPr>
              <a:t>Emergency Use Authorization</a:t>
            </a:r>
          </a:p>
          <a:p>
            <a:pPr marL="0" indent="0">
              <a:lnSpc>
                <a:spcPct val="100000"/>
              </a:lnSpc>
              <a:buNone/>
            </a:pPr>
            <a:r>
              <a:rPr lang="en-US" dirty="0"/>
              <a:t>As of November 21, 2022, these “vaccines” are still not fully approved by the FDA.  According to the FDA, under EUA, FDA may allow the use of unapproved medical products, or unapproved uses of medical products in an emergency to diagnose, treat, or prevent serious or life-threatening diseases or conditions when certain statutory criteria have been met including that there are no adequate, approved and available alternatives*</a:t>
            </a:r>
          </a:p>
          <a:p>
            <a:pPr marL="0" indent="0">
              <a:lnSpc>
                <a:spcPct val="100000"/>
              </a:lnSpc>
              <a:buNone/>
            </a:pPr>
            <a:r>
              <a:rPr lang="en-US" dirty="0"/>
              <a:t>According to Pfizer, emergency uses of the vaccine have not been approved or licensed by the FDA but have been authorized by the FDA under EUA.  The emergency uses are ONLY authorized for the duration of the declaration that circumstances exist in justifying the authorization of the emergency use under Section 564(b)(1) of the FD&amp;C Act unless that declaration is terminated or authorization revoked sooner** </a:t>
            </a:r>
          </a:p>
          <a:p>
            <a:pPr marL="0" indent="0">
              <a:lnSpc>
                <a:spcPct val="100000"/>
              </a:lnSpc>
            </a:pPr>
            <a:r>
              <a:rPr lang="en-US" sz="1050" dirty="0"/>
              <a:t>*</a:t>
            </a:r>
            <a:r>
              <a:rPr lang="en-US" sz="1050" i="1" u="sng" dirty="0">
                <a:solidFill>
                  <a:srgbClr val="00B0F0"/>
                </a:solidFill>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https://www.fda.gov/vaccines-blood-biologics/vaccines/emergency-use-authorization-vaccines-explained</a:t>
            </a:r>
            <a:endParaRPr lang="en-US" sz="1050" i="1" u="sng" dirty="0">
              <a:solidFill>
                <a:srgbClr val="00B0F0"/>
              </a:solidFill>
              <a:effectLst/>
              <a:latin typeface="Calibri" panose="020F0502020204030204" pitchFamily="34" charset="0"/>
              <a:ea typeface="Calibri" panose="020F0502020204030204" pitchFamily="34" charset="0"/>
              <a:cs typeface="Calibri" panose="020F0502020204030204" pitchFamily="34" charset="0"/>
            </a:endParaRPr>
          </a:p>
          <a:p>
            <a:pPr marL="0" indent="0">
              <a:lnSpc>
                <a:spcPct val="100000"/>
              </a:lnSpc>
            </a:pPr>
            <a:r>
              <a:rPr lang="en-US" sz="1400" dirty="0">
                <a:solidFill>
                  <a:srgbClr val="00B0F0"/>
                </a:solidFill>
              </a:rPr>
              <a:t>**</a:t>
            </a:r>
            <a:r>
              <a:rPr lang="en-US" sz="1400" i="1" dirty="0">
                <a:solidFill>
                  <a:srgbClr val="00B0F0"/>
                </a:solidFill>
                <a:effectLst/>
                <a:latin typeface="Calibri" panose="020F0502020204030204" pitchFamily="34" charset="0"/>
                <a:ea typeface="Times New Roman" panose="02020603050405020304" pitchFamily="18" charset="0"/>
              </a:rPr>
              <a:t>https://www.pfizer.com/news/press-release/press-release-detail/pfizer-and-biontech-granted-us-emergency-use-authorization</a:t>
            </a:r>
          </a:p>
          <a:p>
            <a:pPr marL="0" indent="0">
              <a:lnSpc>
                <a:spcPct val="100000"/>
              </a:lnSpc>
            </a:pPr>
            <a:endParaRPr lang="en-US" sz="1400" dirty="0">
              <a:solidFill>
                <a:srgbClr val="00B0F0"/>
              </a:solidFill>
              <a:effectLst/>
              <a:latin typeface="Times New Roman" panose="02020603050405020304" pitchFamily="18" charset="0"/>
              <a:ea typeface="Times New Roman" panose="02020603050405020304" pitchFamily="18" charset="0"/>
            </a:endParaRPr>
          </a:p>
          <a:p>
            <a:pPr marL="0" indent="0">
              <a:lnSpc>
                <a:spcPct val="100000"/>
              </a:lnSpc>
            </a:pPr>
            <a:r>
              <a:rPr lang="en-US" dirty="0"/>
              <a:t> </a:t>
            </a:r>
            <a:endParaRPr lang="en-US" kern="1200" dirty="0">
              <a:latin typeface="+mn-lt"/>
              <a:ea typeface="+mn-ea"/>
              <a:cs typeface="+mn-cs"/>
            </a:endParaRPr>
          </a:p>
        </p:txBody>
      </p:sp>
      <p:sp>
        <p:nvSpPr>
          <p:cNvPr id="4" name="Slide Number Placeholder 3">
            <a:extLst>
              <a:ext uri="{FF2B5EF4-FFF2-40B4-BE49-F238E27FC236}">
                <a16:creationId xmlns:a16="http://schemas.microsoft.com/office/drawing/2014/main" id="{E1E7D98D-6710-41D2-B258-E1A1059D29F8}"/>
              </a:ext>
            </a:extLst>
          </p:cNvPr>
          <p:cNvSpPr>
            <a:spLocks noGrp="1"/>
          </p:cNvSpPr>
          <p:nvPr>
            <p:ph type="sldNum" sz="quarter" idx="12"/>
          </p:nvPr>
        </p:nvSpPr>
        <p:spPr/>
        <p:txBody>
          <a:bodyPr/>
          <a:lstStyle/>
          <a:p>
            <a:fld id="{DBA1B0FB-D917-4C8C-928F-313BD683BF39}" type="slidenum">
              <a:rPr lang="en-US" smtClean="0"/>
              <a:t>13</a:t>
            </a:fld>
            <a:endParaRPr lang="en-US"/>
          </a:p>
        </p:txBody>
      </p:sp>
    </p:spTree>
    <p:extLst>
      <p:ext uri="{BB962C8B-B14F-4D97-AF65-F5344CB8AC3E}">
        <p14:creationId xmlns:p14="http://schemas.microsoft.com/office/powerpoint/2010/main" val="4658802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Oval 35">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40" name="Group 39">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41" name="Freeform: Shape 40">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Oval 42">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Oval 43">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46" name="Rectangle 45">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descr="Data Points Digital background">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48" name="Rectangle 47">
            <a:extLst>
              <a:ext uri="{FF2B5EF4-FFF2-40B4-BE49-F238E27FC236}">
                <a16:creationId xmlns:a16="http://schemas.microsoft.com/office/drawing/2014/main" id="{3C64A91D-E535-4C24-A0E3-96A3810E3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26FC4867-BA3E-4F8E-AB23-684F34DF3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4">
            <a:extLst>
              <a:ext uri="{FF2B5EF4-FFF2-40B4-BE49-F238E27FC236}">
                <a16:creationId xmlns:a16="http://schemas.microsoft.com/office/drawing/2014/main" id="{40F1DF5B-353A-4270-8C10-6A1509441174}"/>
              </a:ext>
            </a:extLst>
          </p:cNvPr>
          <p:cNvSpPr>
            <a:spLocks noGrp="1"/>
          </p:cNvSpPr>
          <p:nvPr>
            <p:ph type="ctrTitle"/>
          </p:nvPr>
        </p:nvSpPr>
        <p:spPr>
          <a:xfrm>
            <a:off x="550863" y="549275"/>
            <a:ext cx="8186737" cy="1084271"/>
          </a:xfrm>
        </p:spPr>
        <p:txBody>
          <a:bodyPr vert="horz" wrap="square" lIns="0" tIns="0" rIns="0" bIns="0" rtlCol="0" anchor="b" anchorCtr="0">
            <a:normAutofit/>
          </a:bodyPr>
          <a:lstStyle/>
          <a:p>
            <a:pPr>
              <a:lnSpc>
                <a:spcPct val="100000"/>
              </a:lnSpc>
            </a:pPr>
            <a:r>
              <a:rPr lang="en-US" sz="6400" kern="1200" dirty="0">
                <a:solidFill>
                  <a:schemeClr val="tx1"/>
                </a:solidFill>
                <a:latin typeface="+mj-lt"/>
                <a:ea typeface="+mj-ea"/>
                <a:cs typeface="+mj-cs"/>
              </a:rPr>
              <a:t>What We Know </a:t>
            </a:r>
          </a:p>
        </p:txBody>
      </p:sp>
      <p:sp>
        <p:nvSpPr>
          <p:cNvPr id="16" name="Subtitle 15">
            <a:extLst>
              <a:ext uri="{FF2B5EF4-FFF2-40B4-BE49-F238E27FC236}">
                <a16:creationId xmlns:a16="http://schemas.microsoft.com/office/drawing/2014/main" id="{4BDCF583-1D5D-4235-97C2-39272B80A0B1}"/>
              </a:ext>
            </a:extLst>
          </p:cNvPr>
          <p:cNvSpPr>
            <a:spLocks noGrp="1"/>
          </p:cNvSpPr>
          <p:nvPr>
            <p:ph type="subTitle" idx="1"/>
          </p:nvPr>
        </p:nvSpPr>
        <p:spPr>
          <a:xfrm>
            <a:off x="550863" y="2056344"/>
            <a:ext cx="9000000" cy="4604756"/>
          </a:xfrm>
        </p:spPr>
        <p:txBody>
          <a:bodyPr vert="horz" wrap="square" lIns="0" tIns="0" rIns="0" bIns="0" rtlCol="0">
            <a:normAutofit/>
          </a:bodyPr>
          <a:lstStyle/>
          <a:p>
            <a:pPr marL="0" indent="0">
              <a:lnSpc>
                <a:spcPct val="100000"/>
              </a:lnSpc>
              <a:buNone/>
            </a:pPr>
            <a:r>
              <a:rPr lang="en-US" sz="2800" kern="1200" dirty="0">
                <a:latin typeface="+mn-lt"/>
                <a:ea typeface="+mn-ea"/>
                <a:cs typeface="+mn-cs"/>
              </a:rPr>
              <a:t>VAERS and V-Safe Reporting –</a:t>
            </a:r>
          </a:p>
          <a:p>
            <a:pPr marL="0" indent="0">
              <a:lnSpc>
                <a:spcPct val="100000"/>
              </a:lnSpc>
              <a:buNone/>
            </a:pPr>
            <a:r>
              <a:rPr lang="en-US" kern="1200" dirty="0">
                <a:latin typeface="+mn-lt"/>
                <a:ea typeface="+mn-ea"/>
                <a:cs typeface="+mn-cs"/>
              </a:rPr>
              <a:t>VAERS and V-Safe are passive surveillance systems reporting events voluntarily submitted by those who experience side effects and adverse reactions.  The limitations of these systems include underreporting, reporting of unconfirmed diagnoses and lack of denominator data. As a result, relationships between “vaccines” and adverse events solely from VAERS reports is usuall</a:t>
            </a:r>
            <a:r>
              <a:rPr lang="en-US" dirty="0"/>
              <a:t>y not possible * </a:t>
            </a:r>
          </a:p>
          <a:p>
            <a:pPr marL="0" indent="0">
              <a:lnSpc>
                <a:spcPct val="100000"/>
              </a:lnSpc>
              <a:buNone/>
            </a:pPr>
            <a:r>
              <a:rPr lang="en-US" sz="1000" kern="1200" dirty="0">
                <a:latin typeface="+mn-lt"/>
                <a:ea typeface="+mn-ea"/>
                <a:cs typeface="+mn-cs"/>
              </a:rPr>
              <a:t>*NIH </a:t>
            </a:r>
            <a:r>
              <a:rPr lang="en-US" sz="1000" i="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https://www.ncbi.nlm.nih.gov/pmc/articles/PMC3834936/</a:t>
            </a:r>
            <a:r>
              <a:rPr lang="en-US" sz="1000" i="1"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kern="1200" dirty="0">
              <a:latin typeface="+mn-lt"/>
              <a:ea typeface="+mn-ea"/>
              <a:cs typeface="+mn-cs"/>
            </a:endParaRPr>
          </a:p>
        </p:txBody>
      </p:sp>
      <p:sp>
        <p:nvSpPr>
          <p:cNvPr id="4" name="Slide Number Placeholder 3">
            <a:extLst>
              <a:ext uri="{FF2B5EF4-FFF2-40B4-BE49-F238E27FC236}">
                <a16:creationId xmlns:a16="http://schemas.microsoft.com/office/drawing/2014/main" id="{E1E7D98D-6710-41D2-B258-E1A1059D29F8}"/>
              </a:ext>
            </a:extLst>
          </p:cNvPr>
          <p:cNvSpPr>
            <a:spLocks noGrp="1"/>
          </p:cNvSpPr>
          <p:nvPr>
            <p:ph type="sldNum" sz="quarter" idx="12"/>
          </p:nvPr>
        </p:nvSpPr>
        <p:spPr/>
        <p:txBody>
          <a:bodyPr/>
          <a:lstStyle/>
          <a:p>
            <a:fld id="{DBA1B0FB-D917-4C8C-928F-313BD683BF39}" type="slidenum">
              <a:rPr lang="en-US" smtClean="0"/>
              <a:t>14</a:t>
            </a:fld>
            <a:endParaRPr lang="en-US"/>
          </a:p>
        </p:txBody>
      </p:sp>
    </p:spTree>
    <p:extLst>
      <p:ext uri="{BB962C8B-B14F-4D97-AF65-F5344CB8AC3E}">
        <p14:creationId xmlns:p14="http://schemas.microsoft.com/office/powerpoint/2010/main" val="3116808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Oval 35">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40" name="Group 39">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41" name="Freeform: Shape 40">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Oval 42">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Oval 43">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46" name="Rectangle 45">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descr="Data Points Digital background">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48" name="Rectangle 47">
            <a:extLst>
              <a:ext uri="{FF2B5EF4-FFF2-40B4-BE49-F238E27FC236}">
                <a16:creationId xmlns:a16="http://schemas.microsoft.com/office/drawing/2014/main" id="{3C64A91D-E535-4C24-A0E3-96A3810E3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26FC4867-BA3E-4F8E-AB23-684F34DF3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4">
            <a:extLst>
              <a:ext uri="{FF2B5EF4-FFF2-40B4-BE49-F238E27FC236}">
                <a16:creationId xmlns:a16="http://schemas.microsoft.com/office/drawing/2014/main" id="{40F1DF5B-353A-4270-8C10-6A1509441174}"/>
              </a:ext>
            </a:extLst>
          </p:cNvPr>
          <p:cNvSpPr>
            <a:spLocks noGrp="1"/>
          </p:cNvSpPr>
          <p:nvPr>
            <p:ph type="ctrTitle"/>
          </p:nvPr>
        </p:nvSpPr>
        <p:spPr>
          <a:xfrm>
            <a:off x="550863" y="549275"/>
            <a:ext cx="8186737" cy="1084271"/>
          </a:xfrm>
        </p:spPr>
        <p:txBody>
          <a:bodyPr vert="horz" wrap="square" lIns="0" tIns="0" rIns="0" bIns="0" rtlCol="0" anchor="b" anchorCtr="0">
            <a:normAutofit/>
          </a:bodyPr>
          <a:lstStyle/>
          <a:p>
            <a:pPr>
              <a:lnSpc>
                <a:spcPct val="100000"/>
              </a:lnSpc>
            </a:pPr>
            <a:r>
              <a:rPr lang="en-US" sz="6400" kern="1200" dirty="0">
                <a:solidFill>
                  <a:schemeClr val="tx1"/>
                </a:solidFill>
                <a:latin typeface="+mj-lt"/>
                <a:ea typeface="+mj-ea"/>
                <a:cs typeface="+mj-cs"/>
              </a:rPr>
              <a:t>What We Know </a:t>
            </a:r>
          </a:p>
        </p:txBody>
      </p:sp>
      <p:sp>
        <p:nvSpPr>
          <p:cNvPr id="16" name="Subtitle 15">
            <a:extLst>
              <a:ext uri="{FF2B5EF4-FFF2-40B4-BE49-F238E27FC236}">
                <a16:creationId xmlns:a16="http://schemas.microsoft.com/office/drawing/2014/main" id="{4BDCF583-1D5D-4235-97C2-39272B80A0B1}"/>
              </a:ext>
            </a:extLst>
          </p:cNvPr>
          <p:cNvSpPr>
            <a:spLocks noGrp="1"/>
          </p:cNvSpPr>
          <p:nvPr>
            <p:ph type="subTitle" idx="1"/>
          </p:nvPr>
        </p:nvSpPr>
        <p:spPr>
          <a:xfrm>
            <a:off x="550863" y="2056344"/>
            <a:ext cx="9000000" cy="4604756"/>
          </a:xfrm>
        </p:spPr>
        <p:txBody>
          <a:bodyPr vert="horz" wrap="square" lIns="0" tIns="0" rIns="0" bIns="0" rtlCol="0">
            <a:normAutofit fontScale="92500" lnSpcReduction="10000"/>
          </a:bodyPr>
          <a:lstStyle/>
          <a:p>
            <a:pPr marL="0" indent="0">
              <a:lnSpc>
                <a:spcPct val="100000"/>
              </a:lnSpc>
              <a:buNone/>
            </a:pPr>
            <a:r>
              <a:rPr lang="en-US" sz="2800" kern="1200" dirty="0">
                <a:latin typeface="+mn-lt"/>
                <a:ea typeface="+mn-ea"/>
                <a:cs typeface="+mn-cs"/>
              </a:rPr>
              <a:t>Clinical Trials - </a:t>
            </a:r>
          </a:p>
          <a:p>
            <a:pPr marL="0" indent="0">
              <a:lnSpc>
                <a:spcPct val="100000"/>
              </a:lnSpc>
              <a:buNone/>
            </a:pPr>
            <a:r>
              <a:rPr lang="en-US" kern="1200" dirty="0">
                <a:latin typeface="+mn-lt"/>
                <a:ea typeface="+mn-ea"/>
                <a:cs typeface="+mn-cs"/>
              </a:rPr>
              <a:t>Published on September 22, 2022, found on the NIH website, a clinical trial for serious adverse events following mRNA Covid vaccination, it was determined the excess risk of serious adverse events found in the study points to the need for formal harm-benefit analysis, particularly those that are stratified according to rusk of serious Covid-19 outcomes.*</a:t>
            </a:r>
          </a:p>
          <a:p>
            <a:pPr marL="0" indent="0">
              <a:lnSpc>
                <a:spcPct val="100000"/>
              </a:lnSpc>
              <a:buNone/>
            </a:pPr>
            <a:r>
              <a:rPr lang="en-US" dirty="0"/>
              <a:t>An investigative article written by Matthew E Oster, MD, MPH concluded that after review of mRNA Covid Vaccination in the US from December 2020 to August 2021 via the passive VAERS reporting, the risk of myocarditis increased across multiple age and sex strata**</a:t>
            </a:r>
            <a:endParaRPr lang="en-US" kern="1200" dirty="0">
              <a:latin typeface="+mn-lt"/>
              <a:ea typeface="+mn-ea"/>
              <a:cs typeface="+mn-cs"/>
            </a:endParaRPr>
          </a:p>
          <a:p>
            <a:pPr marL="0" indent="0">
              <a:lnSpc>
                <a:spcPct val="100000"/>
              </a:lnSpc>
              <a:buNone/>
            </a:pPr>
            <a:r>
              <a:rPr lang="en-US" sz="1050" dirty="0">
                <a:solidFill>
                  <a:srgbClr val="00B0F0"/>
                </a:solidFill>
              </a:rPr>
              <a:t>*</a:t>
            </a:r>
            <a:r>
              <a:rPr lang="en-US" sz="1050" u="sng" dirty="0">
                <a:solidFill>
                  <a:srgbClr val="00B0F0"/>
                </a:solidFill>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https://pubmed.ncbi.nlm.nih.gov/36055877/</a:t>
            </a:r>
            <a:endParaRPr lang="en-US" sz="1050" u="sng" dirty="0">
              <a:solidFill>
                <a:srgbClr val="00B0F0"/>
              </a:solidFill>
              <a:effectLst/>
              <a:latin typeface="Calibri" panose="020F0502020204030204" pitchFamily="34" charset="0"/>
              <a:ea typeface="Calibri" panose="020F0502020204030204" pitchFamily="34" charset="0"/>
              <a:cs typeface="Calibri" panose="020F0502020204030204" pitchFamily="34" charset="0"/>
            </a:endParaRPr>
          </a:p>
          <a:p>
            <a:pPr marL="0" indent="0">
              <a:lnSpc>
                <a:spcPct val="100000"/>
              </a:lnSpc>
              <a:buNone/>
            </a:pPr>
            <a:r>
              <a:rPr lang="en-US" sz="1100" dirty="0">
                <a:solidFill>
                  <a:srgbClr val="00B0F0"/>
                </a:solidFill>
                <a:effectLst/>
                <a:latin typeface="Calibri" panose="020F0502020204030204" pitchFamily="34" charset="0"/>
                <a:ea typeface="Calibri" panose="020F0502020204030204" pitchFamily="34" charset="0"/>
              </a:rPr>
              <a:t>**https://jamanetwork.com/journals/jama/fullarticle/2788346</a:t>
            </a:r>
            <a:endParaRPr lang="en-US" sz="1100" kern="1200" dirty="0">
              <a:solidFill>
                <a:srgbClr val="00B0F0"/>
              </a:solidFill>
              <a:latin typeface="+mn-lt"/>
              <a:ea typeface="+mn-ea"/>
              <a:cs typeface="+mn-cs"/>
            </a:endParaRPr>
          </a:p>
        </p:txBody>
      </p:sp>
      <p:sp>
        <p:nvSpPr>
          <p:cNvPr id="4" name="Slide Number Placeholder 3">
            <a:extLst>
              <a:ext uri="{FF2B5EF4-FFF2-40B4-BE49-F238E27FC236}">
                <a16:creationId xmlns:a16="http://schemas.microsoft.com/office/drawing/2014/main" id="{E1E7D98D-6710-41D2-B258-E1A1059D29F8}"/>
              </a:ext>
            </a:extLst>
          </p:cNvPr>
          <p:cNvSpPr>
            <a:spLocks noGrp="1"/>
          </p:cNvSpPr>
          <p:nvPr>
            <p:ph type="sldNum" sz="quarter" idx="12"/>
          </p:nvPr>
        </p:nvSpPr>
        <p:spPr/>
        <p:txBody>
          <a:bodyPr/>
          <a:lstStyle/>
          <a:p>
            <a:fld id="{DBA1B0FB-D917-4C8C-928F-313BD683BF39}" type="slidenum">
              <a:rPr lang="en-US" smtClean="0"/>
              <a:t>15</a:t>
            </a:fld>
            <a:endParaRPr lang="en-US"/>
          </a:p>
        </p:txBody>
      </p:sp>
    </p:spTree>
    <p:extLst>
      <p:ext uri="{BB962C8B-B14F-4D97-AF65-F5344CB8AC3E}">
        <p14:creationId xmlns:p14="http://schemas.microsoft.com/office/powerpoint/2010/main" val="17384054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Oval 35">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40" name="Group 39">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41" name="Freeform: Shape 40">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Oval 42">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Oval 43">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46" name="Rectangle 45">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descr="Data Points Digital background">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48" name="Rectangle 47">
            <a:extLst>
              <a:ext uri="{FF2B5EF4-FFF2-40B4-BE49-F238E27FC236}">
                <a16:creationId xmlns:a16="http://schemas.microsoft.com/office/drawing/2014/main" id="{3C64A91D-E535-4C24-A0E3-96A3810E3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26FC4867-BA3E-4F8E-AB23-684F34DF3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4">
            <a:extLst>
              <a:ext uri="{FF2B5EF4-FFF2-40B4-BE49-F238E27FC236}">
                <a16:creationId xmlns:a16="http://schemas.microsoft.com/office/drawing/2014/main" id="{40F1DF5B-353A-4270-8C10-6A1509441174}"/>
              </a:ext>
            </a:extLst>
          </p:cNvPr>
          <p:cNvSpPr>
            <a:spLocks noGrp="1"/>
          </p:cNvSpPr>
          <p:nvPr>
            <p:ph type="ctrTitle"/>
          </p:nvPr>
        </p:nvSpPr>
        <p:spPr>
          <a:xfrm>
            <a:off x="386326" y="137867"/>
            <a:ext cx="8186737" cy="1084271"/>
          </a:xfrm>
        </p:spPr>
        <p:txBody>
          <a:bodyPr vert="horz" wrap="square" lIns="0" tIns="0" rIns="0" bIns="0" rtlCol="0" anchor="b" anchorCtr="0">
            <a:normAutofit/>
          </a:bodyPr>
          <a:lstStyle/>
          <a:p>
            <a:pPr>
              <a:lnSpc>
                <a:spcPct val="100000"/>
              </a:lnSpc>
            </a:pPr>
            <a:r>
              <a:rPr lang="en-US" sz="6400" kern="1200" dirty="0">
                <a:solidFill>
                  <a:schemeClr val="tx1"/>
                </a:solidFill>
                <a:latin typeface="+mj-lt"/>
                <a:ea typeface="+mj-ea"/>
                <a:cs typeface="+mj-cs"/>
              </a:rPr>
              <a:t>What We Know </a:t>
            </a:r>
          </a:p>
        </p:txBody>
      </p:sp>
      <p:sp>
        <p:nvSpPr>
          <p:cNvPr id="16" name="Subtitle 15">
            <a:extLst>
              <a:ext uri="{FF2B5EF4-FFF2-40B4-BE49-F238E27FC236}">
                <a16:creationId xmlns:a16="http://schemas.microsoft.com/office/drawing/2014/main" id="{4BDCF583-1D5D-4235-97C2-39272B80A0B1}"/>
              </a:ext>
            </a:extLst>
          </p:cNvPr>
          <p:cNvSpPr>
            <a:spLocks noGrp="1"/>
          </p:cNvSpPr>
          <p:nvPr>
            <p:ph type="subTitle" idx="1"/>
          </p:nvPr>
        </p:nvSpPr>
        <p:spPr>
          <a:xfrm>
            <a:off x="7444509" y="1149109"/>
            <a:ext cx="4664364" cy="5511991"/>
          </a:xfrm>
        </p:spPr>
        <p:txBody>
          <a:bodyPr vert="horz" wrap="square" lIns="0" tIns="0" rIns="0" bIns="0" rtlCol="0">
            <a:normAutofit/>
          </a:bodyPr>
          <a:lstStyle/>
          <a:p>
            <a:pPr marL="0" indent="0">
              <a:lnSpc>
                <a:spcPct val="100000"/>
              </a:lnSpc>
              <a:buNone/>
            </a:pPr>
            <a:r>
              <a:rPr lang="en-US" sz="1800" kern="1200" dirty="0">
                <a:solidFill>
                  <a:schemeClr val="tx2"/>
                </a:solidFill>
                <a:latin typeface="+mn-lt"/>
                <a:ea typeface="+mn-ea"/>
                <a:cs typeface="+mn-cs"/>
              </a:rPr>
              <a:t>As represented in the chart, the increase in expected vs. actual cases of myocarditis after the second dose</a:t>
            </a:r>
            <a:r>
              <a:rPr lang="en-US" sz="1800" dirty="0">
                <a:solidFill>
                  <a:schemeClr val="tx2"/>
                </a:solidFill>
              </a:rPr>
              <a:t>, particularly in the male population, is an alarming 98% within a 7-day interval</a:t>
            </a:r>
          </a:p>
          <a:p>
            <a:pPr marL="0" indent="0">
              <a:lnSpc>
                <a:spcPct val="100000"/>
              </a:lnSpc>
              <a:buNone/>
            </a:pPr>
            <a:r>
              <a:rPr lang="en-US" sz="1800" kern="1200" dirty="0">
                <a:solidFill>
                  <a:schemeClr val="tx2"/>
                </a:solidFill>
                <a:latin typeface="+mn-lt"/>
                <a:ea typeface="+mn-ea"/>
                <a:cs typeface="+mn-cs"/>
              </a:rPr>
              <a:t>The increase in expected vs. actual cases of myocarditis after the second dose, in females ages 18-29 was an alarming 94%</a:t>
            </a:r>
          </a:p>
          <a:p>
            <a:pPr marL="0" indent="0">
              <a:lnSpc>
                <a:spcPct val="100000"/>
              </a:lnSpc>
              <a:buNone/>
            </a:pPr>
            <a:endParaRPr lang="en-US" sz="1800" kern="1200" dirty="0">
              <a:solidFill>
                <a:schemeClr val="tx2"/>
              </a:solidFill>
              <a:latin typeface="+mn-lt"/>
              <a:ea typeface="+mn-ea"/>
              <a:cs typeface="+mn-cs"/>
            </a:endParaRPr>
          </a:p>
        </p:txBody>
      </p:sp>
      <p:sp>
        <p:nvSpPr>
          <p:cNvPr id="4" name="Slide Number Placeholder 3">
            <a:extLst>
              <a:ext uri="{FF2B5EF4-FFF2-40B4-BE49-F238E27FC236}">
                <a16:creationId xmlns:a16="http://schemas.microsoft.com/office/drawing/2014/main" id="{E1E7D98D-6710-41D2-B258-E1A1059D29F8}"/>
              </a:ext>
            </a:extLst>
          </p:cNvPr>
          <p:cNvSpPr>
            <a:spLocks noGrp="1"/>
          </p:cNvSpPr>
          <p:nvPr>
            <p:ph type="sldNum" sz="quarter" idx="12"/>
          </p:nvPr>
        </p:nvSpPr>
        <p:spPr/>
        <p:txBody>
          <a:bodyPr/>
          <a:lstStyle/>
          <a:p>
            <a:fld id="{DBA1B0FB-D917-4C8C-928F-313BD683BF39}" type="slidenum">
              <a:rPr lang="en-US" smtClean="0"/>
              <a:t>16</a:t>
            </a:fld>
            <a:endParaRPr lang="en-US"/>
          </a:p>
        </p:txBody>
      </p:sp>
      <p:pic>
        <p:nvPicPr>
          <p:cNvPr id="2" name="Picture 1" descr="Table&#10;&#10;Description automatically generated">
            <a:extLst>
              <a:ext uri="{FF2B5EF4-FFF2-40B4-BE49-F238E27FC236}">
                <a16:creationId xmlns:a16="http://schemas.microsoft.com/office/drawing/2014/main" id="{D9EAE038-013A-823C-4E38-3BDABAA14EDB}"/>
              </a:ext>
            </a:extLst>
          </p:cNvPr>
          <p:cNvPicPr>
            <a:picLocks noChangeAspect="1"/>
          </p:cNvPicPr>
          <p:nvPr/>
        </p:nvPicPr>
        <p:blipFill>
          <a:blip r:embed="rId4"/>
          <a:stretch>
            <a:fillRect/>
          </a:stretch>
        </p:blipFill>
        <p:spPr>
          <a:xfrm>
            <a:off x="159551" y="1149109"/>
            <a:ext cx="7029599" cy="5571024"/>
          </a:xfrm>
          <a:prstGeom prst="rect">
            <a:avLst/>
          </a:prstGeom>
        </p:spPr>
      </p:pic>
    </p:spTree>
    <p:extLst>
      <p:ext uri="{BB962C8B-B14F-4D97-AF65-F5344CB8AC3E}">
        <p14:creationId xmlns:p14="http://schemas.microsoft.com/office/powerpoint/2010/main" val="25587041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Oval 35">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40" name="Group 39">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41" name="Freeform: Shape 40">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Oval 42">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Oval 43">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46" name="Rectangle 45">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descr="Data Points Digital background">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48" name="Rectangle 47">
            <a:extLst>
              <a:ext uri="{FF2B5EF4-FFF2-40B4-BE49-F238E27FC236}">
                <a16:creationId xmlns:a16="http://schemas.microsoft.com/office/drawing/2014/main" id="{3C64A91D-E535-4C24-A0E3-96A3810E3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26FC4867-BA3E-4F8E-AB23-684F34DF3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4">
            <a:extLst>
              <a:ext uri="{FF2B5EF4-FFF2-40B4-BE49-F238E27FC236}">
                <a16:creationId xmlns:a16="http://schemas.microsoft.com/office/drawing/2014/main" id="{40F1DF5B-353A-4270-8C10-6A1509441174}"/>
              </a:ext>
            </a:extLst>
          </p:cNvPr>
          <p:cNvSpPr>
            <a:spLocks noGrp="1"/>
          </p:cNvSpPr>
          <p:nvPr>
            <p:ph type="ctrTitle"/>
          </p:nvPr>
        </p:nvSpPr>
        <p:spPr>
          <a:xfrm>
            <a:off x="386326" y="137867"/>
            <a:ext cx="8186737" cy="1084271"/>
          </a:xfrm>
        </p:spPr>
        <p:txBody>
          <a:bodyPr vert="horz" wrap="square" lIns="0" tIns="0" rIns="0" bIns="0" rtlCol="0" anchor="b" anchorCtr="0">
            <a:normAutofit/>
          </a:bodyPr>
          <a:lstStyle/>
          <a:p>
            <a:pPr>
              <a:lnSpc>
                <a:spcPct val="100000"/>
              </a:lnSpc>
            </a:pPr>
            <a:r>
              <a:rPr lang="en-US" sz="6400" kern="1200" dirty="0">
                <a:solidFill>
                  <a:schemeClr val="tx1"/>
                </a:solidFill>
                <a:latin typeface="+mj-lt"/>
                <a:ea typeface="+mj-ea"/>
                <a:cs typeface="+mj-cs"/>
              </a:rPr>
              <a:t>What We Know </a:t>
            </a:r>
          </a:p>
        </p:txBody>
      </p:sp>
      <p:sp>
        <p:nvSpPr>
          <p:cNvPr id="16" name="Subtitle 15">
            <a:extLst>
              <a:ext uri="{FF2B5EF4-FFF2-40B4-BE49-F238E27FC236}">
                <a16:creationId xmlns:a16="http://schemas.microsoft.com/office/drawing/2014/main" id="{4BDCF583-1D5D-4235-97C2-39272B80A0B1}"/>
              </a:ext>
            </a:extLst>
          </p:cNvPr>
          <p:cNvSpPr>
            <a:spLocks noGrp="1"/>
          </p:cNvSpPr>
          <p:nvPr>
            <p:ph type="subTitle" idx="1"/>
          </p:nvPr>
        </p:nvSpPr>
        <p:spPr>
          <a:xfrm>
            <a:off x="83890" y="1507142"/>
            <a:ext cx="12024983" cy="5153958"/>
          </a:xfrm>
        </p:spPr>
        <p:txBody>
          <a:bodyPr vert="horz" wrap="square" lIns="0" tIns="0" rIns="0" bIns="0" rtlCol="0">
            <a:normAutofit fontScale="55000" lnSpcReduction="20000"/>
          </a:bodyPr>
          <a:lstStyle/>
          <a:p>
            <a:pPr marL="0" indent="0">
              <a:lnSpc>
                <a:spcPct val="100000"/>
              </a:lnSpc>
              <a:buNone/>
            </a:pPr>
            <a:r>
              <a:rPr lang="en-US" sz="3200" kern="1200" dirty="0">
                <a:solidFill>
                  <a:schemeClr val="tx2"/>
                </a:solidFill>
                <a:latin typeface="+mn-lt"/>
                <a:ea typeface="+mn-ea"/>
                <a:cs typeface="+mn-cs"/>
              </a:rPr>
              <a:t>On Wednesday, December 7, 2022,   Senator Ron Johnson lead a roundtable discussion to shed light on the current state of knowledge surrounding the Covid Vaccine.  In this video, Lt. Col. Theresa Long, MD, MPH, FS discusses her clinical findings in military personnel reported to the DOD medical surveillance system who’ve received Covid vaccination.  (30.00-32.22)</a:t>
            </a:r>
          </a:p>
          <a:p>
            <a:pPr marL="0" indent="0">
              <a:lnSpc>
                <a:spcPct val="100000"/>
              </a:lnSpc>
              <a:buNone/>
            </a:pPr>
            <a:endParaRPr lang="en-US" sz="1800" kern="1200" dirty="0">
              <a:solidFill>
                <a:schemeClr val="tx2"/>
              </a:solidFill>
              <a:latin typeface="+mn-lt"/>
              <a:ea typeface="+mn-ea"/>
              <a:cs typeface="+mn-cs"/>
            </a:endParaRPr>
          </a:p>
          <a:p>
            <a:pPr marL="0" indent="0">
              <a:lnSpc>
                <a:spcPct val="100000"/>
              </a:lnSpc>
              <a:buNone/>
            </a:pPr>
            <a:endParaRPr lang="en-US" sz="1800" kern="1200" dirty="0">
              <a:solidFill>
                <a:schemeClr val="tx2"/>
              </a:solidFill>
              <a:latin typeface="+mn-lt"/>
              <a:ea typeface="+mn-ea"/>
              <a:cs typeface="+mn-cs"/>
            </a:endParaRPr>
          </a:p>
          <a:p>
            <a:pPr marL="0" indent="0">
              <a:lnSpc>
                <a:spcPct val="100000"/>
              </a:lnSpc>
              <a:buNone/>
            </a:pPr>
            <a:endParaRPr lang="en-US" sz="1800" kern="1200" dirty="0">
              <a:solidFill>
                <a:schemeClr val="tx2"/>
              </a:solidFill>
              <a:latin typeface="+mn-lt"/>
              <a:ea typeface="+mn-ea"/>
              <a:cs typeface="+mn-cs"/>
            </a:endParaRPr>
          </a:p>
          <a:p>
            <a:pPr marL="0" indent="0">
              <a:lnSpc>
                <a:spcPct val="100000"/>
              </a:lnSpc>
              <a:buNone/>
            </a:pPr>
            <a:endParaRPr lang="en-US" sz="1800" dirty="0">
              <a:solidFill>
                <a:schemeClr val="tx2"/>
              </a:solidFill>
            </a:endParaRPr>
          </a:p>
          <a:p>
            <a:pPr marL="0" indent="0">
              <a:lnSpc>
                <a:spcPct val="100000"/>
              </a:lnSpc>
              <a:buNone/>
            </a:pPr>
            <a:endParaRPr lang="en-US" sz="1800" kern="1200" dirty="0">
              <a:solidFill>
                <a:schemeClr val="tx2"/>
              </a:solidFill>
              <a:latin typeface="+mn-lt"/>
              <a:ea typeface="+mn-ea"/>
              <a:cs typeface="+mn-cs"/>
            </a:endParaRPr>
          </a:p>
          <a:p>
            <a:pPr marL="0" indent="0">
              <a:lnSpc>
                <a:spcPct val="100000"/>
              </a:lnSpc>
              <a:buNone/>
            </a:pPr>
            <a:endParaRPr lang="en-US" sz="1800" dirty="0">
              <a:solidFill>
                <a:schemeClr val="tx2"/>
              </a:solidFill>
            </a:endParaRPr>
          </a:p>
          <a:p>
            <a:pPr marL="0" indent="0">
              <a:lnSpc>
                <a:spcPct val="100000"/>
              </a:lnSpc>
              <a:buNone/>
            </a:pPr>
            <a:endParaRPr lang="en-US" sz="1800" kern="1200" dirty="0">
              <a:solidFill>
                <a:schemeClr val="tx2"/>
              </a:solidFill>
              <a:latin typeface="+mn-lt"/>
              <a:ea typeface="+mn-ea"/>
              <a:cs typeface="+mn-cs"/>
            </a:endParaRPr>
          </a:p>
          <a:p>
            <a:pPr marL="0" indent="0">
              <a:lnSpc>
                <a:spcPct val="100000"/>
              </a:lnSpc>
              <a:buNone/>
            </a:pPr>
            <a:endParaRPr lang="en-US" sz="1800" dirty="0">
              <a:solidFill>
                <a:schemeClr val="tx2"/>
              </a:solidFill>
            </a:endParaRPr>
          </a:p>
          <a:p>
            <a:pPr marL="0" indent="0">
              <a:lnSpc>
                <a:spcPct val="100000"/>
              </a:lnSpc>
              <a:buNone/>
            </a:pPr>
            <a:endParaRPr lang="en-US" sz="1800" dirty="0">
              <a:solidFill>
                <a:schemeClr val="tx2"/>
              </a:solidFill>
            </a:endParaRPr>
          </a:p>
          <a:p>
            <a:pPr marL="0" indent="0">
              <a:lnSpc>
                <a:spcPct val="100000"/>
              </a:lnSpc>
              <a:buNone/>
            </a:pPr>
            <a:endParaRPr lang="en-US" sz="1800" dirty="0">
              <a:solidFill>
                <a:schemeClr val="tx2"/>
              </a:solidFill>
            </a:endParaRPr>
          </a:p>
          <a:p>
            <a:pPr marL="0" indent="0">
              <a:lnSpc>
                <a:spcPct val="100000"/>
              </a:lnSpc>
            </a:pPr>
            <a:r>
              <a:rPr lang="en-US" sz="1800" dirty="0">
                <a:solidFill>
                  <a:schemeClr val="tx2"/>
                </a:solidFill>
              </a:rPr>
              <a:t>https://rumble.com/v1znkoq-dr.-teresa-long..-clinical-finding-in-military-personnel.html</a:t>
            </a:r>
            <a:endParaRPr lang="en-US" sz="1800" kern="1200" dirty="0">
              <a:solidFill>
                <a:schemeClr val="tx2"/>
              </a:solidFill>
              <a:latin typeface="+mn-lt"/>
              <a:ea typeface="+mn-ea"/>
              <a:cs typeface="+mn-cs"/>
            </a:endParaRPr>
          </a:p>
          <a:p>
            <a:pPr marL="0" indent="0">
              <a:lnSpc>
                <a:spcPct val="100000"/>
              </a:lnSpc>
              <a:buNone/>
            </a:pPr>
            <a:r>
              <a:rPr lang="en-US" sz="1800" dirty="0">
                <a:solidFill>
                  <a:schemeClr val="tx2"/>
                </a:solidFill>
              </a:rPr>
              <a:t>Full video of this roundtable discussion can be found here: https://rumble.com/v1zf6ma-covid-19-vaccines-what-they-are-how-they-work-and-possible-causes-of-injuri.html</a:t>
            </a:r>
          </a:p>
          <a:p>
            <a:pPr marL="0" indent="0">
              <a:lnSpc>
                <a:spcPct val="100000"/>
              </a:lnSpc>
              <a:buNone/>
            </a:pPr>
            <a:endParaRPr lang="en-US" sz="1800" kern="1200" dirty="0">
              <a:solidFill>
                <a:schemeClr val="tx2"/>
              </a:solidFill>
              <a:latin typeface="+mn-lt"/>
              <a:ea typeface="+mn-ea"/>
              <a:cs typeface="+mn-cs"/>
            </a:endParaRPr>
          </a:p>
        </p:txBody>
      </p:sp>
      <p:sp>
        <p:nvSpPr>
          <p:cNvPr id="4" name="Slide Number Placeholder 3">
            <a:extLst>
              <a:ext uri="{FF2B5EF4-FFF2-40B4-BE49-F238E27FC236}">
                <a16:creationId xmlns:a16="http://schemas.microsoft.com/office/drawing/2014/main" id="{E1E7D98D-6710-41D2-B258-E1A1059D29F8}"/>
              </a:ext>
            </a:extLst>
          </p:cNvPr>
          <p:cNvSpPr>
            <a:spLocks noGrp="1"/>
          </p:cNvSpPr>
          <p:nvPr>
            <p:ph type="sldNum" sz="quarter" idx="12"/>
          </p:nvPr>
        </p:nvSpPr>
        <p:spPr/>
        <p:txBody>
          <a:bodyPr/>
          <a:lstStyle/>
          <a:p>
            <a:fld id="{DBA1B0FB-D917-4C8C-928F-313BD683BF39}" type="slidenum">
              <a:rPr lang="en-US" smtClean="0"/>
              <a:t>17</a:t>
            </a:fld>
            <a:endParaRPr lang="en-US"/>
          </a:p>
        </p:txBody>
      </p:sp>
      <p:pic>
        <p:nvPicPr>
          <p:cNvPr id="5" name="Picture 4">
            <a:extLst>
              <a:ext uri="{FF2B5EF4-FFF2-40B4-BE49-F238E27FC236}">
                <a16:creationId xmlns:a16="http://schemas.microsoft.com/office/drawing/2014/main" id="{D492F81F-EE5C-E49D-2953-F14FABBC079D}"/>
              </a:ext>
            </a:extLst>
          </p:cNvPr>
          <p:cNvPicPr>
            <a:picLocks noChangeAspect="1"/>
          </p:cNvPicPr>
          <p:nvPr/>
        </p:nvPicPr>
        <p:blipFill>
          <a:blip r:embed="rId4"/>
          <a:stretch>
            <a:fillRect/>
          </a:stretch>
        </p:blipFill>
        <p:spPr>
          <a:xfrm>
            <a:off x="2498516" y="2223037"/>
            <a:ext cx="6701516" cy="3671853"/>
          </a:xfrm>
          <a:prstGeom prst="rect">
            <a:avLst/>
          </a:prstGeom>
        </p:spPr>
      </p:pic>
    </p:spTree>
    <p:extLst>
      <p:ext uri="{BB962C8B-B14F-4D97-AF65-F5344CB8AC3E}">
        <p14:creationId xmlns:p14="http://schemas.microsoft.com/office/powerpoint/2010/main" val="36971797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Oval 35">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40" name="Group 39">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41" name="Freeform: Shape 40">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Oval 42">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Oval 43">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46" name="Rectangle 45">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descr="Data Points Digital background">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48" name="Rectangle 47">
            <a:extLst>
              <a:ext uri="{FF2B5EF4-FFF2-40B4-BE49-F238E27FC236}">
                <a16:creationId xmlns:a16="http://schemas.microsoft.com/office/drawing/2014/main" id="{3C64A91D-E535-4C24-A0E3-96A3810E3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26FC4867-BA3E-4F8E-AB23-684F34DF3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4">
            <a:extLst>
              <a:ext uri="{FF2B5EF4-FFF2-40B4-BE49-F238E27FC236}">
                <a16:creationId xmlns:a16="http://schemas.microsoft.com/office/drawing/2014/main" id="{40F1DF5B-353A-4270-8C10-6A1509441174}"/>
              </a:ext>
            </a:extLst>
          </p:cNvPr>
          <p:cNvSpPr>
            <a:spLocks noGrp="1"/>
          </p:cNvSpPr>
          <p:nvPr>
            <p:ph type="ctrTitle"/>
          </p:nvPr>
        </p:nvSpPr>
        <p:spPr>
          <a:xfrm>
            <a:off x="386326" y="137867"/>
            <a:ext cx="8186737" cy="1084271"/>
          </a:xfrm>
        </p:spPr>
        <p:txBody>
          <a:bodyPr vert="horz" wrap="square" lIns="0" tIns="0" rIns="0" bIns="0" rtlCol="0" anchor="b" anchorCtr="0">
            <a:normAutofit/>
          </a:bodyPr>
          <a:lstStyle/>
          <a:p>
            <a:pPr>
              <a:lnSpc>
                <a:spcPct val="100000"/>
              </a:lnSpc>
            </a:pPr>
            <a:r>
              <a:rPr lang="en-US" sz="6400" kern="1200" dirty="0">
                <a:solidFill>
                  <a:schemeClr val="tx1"/>
                </a:solidFill>
                <a:latin typeface="+mj-lt"/>
                <a:ea typeface="+mj-ea"/>
                <a:cs typeface="+mj-cs"/>
              </a:rPr>
              <a:t>What We Know </a:t>
            </a:r>
          </a:p>
        </p:txBody>
      </p:sp>
      <p:sp>
        <p:nvSpPr>
          <p:cNvPr id="16" name="Subtitle 15">
            <a:extLst>
              <a:ext uri="{FF2B5EF4-FFF2-40B4-BE49-F238E27FC236}">
                <a16:creationId xmlns:a16="http://schemas.microsoft.com/office/drawing/2014/main" id="{4BDCF583-1D5D-4235-97C2-39272B80A0B1}"/>
              </a:ext>
            </a:extLst>
          </p:cNvPr>
          <p:cNvSpPr>
            <a:spLocks noGrp="1"/>
          </p:cNvSpPr>
          <p:nvPr>
            <p:ph type="subTitle" idx="1"/>
          </p:nvPr>
        </p:nvSpPr>
        <p:spPr>
          <a:xfrm>
            <a:off x="83890" y="1507142"/>
            <a:ext cx="12024983" cy="5153958"/>
          </a:xfrm>
        </p:spPr>
        <p:txBody>
          <a:bodyPr vert="horz" wrap="square" lIns="0" tIns="0" rIns="0" bIns="0" rtlCol="0">
            <a:normAutofit fontScale="32500" lnSpcReduction="20000"/>
          </a:bodyPr>
          <a:lstStyle/>
          <a:p>
            <a:pPr marL="0" indent="0">
              <a:lnSpc>
                <a:spcPct val="100000"/>
              </a:lnSpc>
              <a:buNone/>
            </a:pPr>
            <a:r>
              <a:rPr lang="en-US" sz="7400" kern="1200" dirty="0">
                <a:solidFill>
                  <a:schemeClr val="tx2"/>
                </a:solidFill>
                <a:latin typeface="+mn-lt"/>
                <a:ea typeface="+mn-ea"/>
                <a:cs typeface="+mn-cs"/>
              </a:rPr>
              <a:t>In this same roundtable discussion, </a:t>
            </a:r>
            <a:r>
              <a:rPr lang="en-US" sz="7400" kern="1200" dirty="0" err="1">
                <a:solidFill>
                  <a:schemeClr val="tx2"/>
                </a:solidFill>
                <a:latin typeface="+mn-lt"/>
                <a:ea typeface="+mn-ea"/>
                <a:cs typeface="+mn-cs"/>
              </a:rPr>
              <a:t>Janci</a:t>
            </a:r>
            <a:r>
              <a:rPr lang="en-US" sz="7400" kern="1200" dirty="0">
                <a:solidFill>
                  <a:schemeClr val="tx2"/>
                </a:solidFill>
                <a:latin typeface="+mn-lt"/>
                <a:ea typeface="+mn-ea"/>
                <a:cs typeface="+mn-cs"/>
              </a:rPr>
              <a:t> Lindsay, PhD, Director of Toxicology and Molecular Biology for Toxicology Support Services, LLC discusses safety concerns </a:t>
            </a:r>
            <a:r>
              <a:rPr lang="en-US" sz="7400" dirty="0">
                <a:solidFill>
                  <a:schemeClr val="tx2"/>
                </a:solidFill>
              </a:rPr>
              <a:t>including sterilization and changes to DNA after receiving </a:t>
            </a:r>
            <a:r>
              <a:rPr lang="en-US" sz="7400" dirty="0" err="1">
                <a:solidFill>
                  <a:schemeClr val="tx2"/>
                </a:solidFill>
              </a:rPr>
              <a:t>MrNA</a:t>
            </a:r>
            <a:r>
              <a:rPr lang="en-US" sz="7400" dirty="0">
                <a:solidFill>
                  <a:schemeClr val="tx2"/>
                </a:solidFill>
              </a:rPr>
              <a:t> based vaccine from both Pfizer and Moderna</a:t>
            </a:r>
            <a:r>
              <a:rPr lang="en-US" sz="7400" kern="1200" dirty="0">
                <a:solidFill>
                  <a:schemeClr val="tx2"/>
                </a:solidFill>
                <a:latin typeface="+mn-lt"/>
                <a:ea typeface="+mn-ea"/>
                <a:cs typeface="+mn-cs"/>
              </a:rPr>
              <a:t> (1:07.47 – 1:11:45)</a:t>
            </a:r>
          </a:p>
          <a:p>
            <a:pPr marL="0" indent="0">
              <a:lnSpc>
                <a:spcPct val="100000"/>
              </a:lnSpc>
              <a:buNone/>
            </a:pPr>
            <a:r>
              <a:rPr lang="en-US" sz="7400" kern="1200" dirty="0">
                <a:solidFill>
                  <a:schemeClr val="tx2"/>
                </a:solidFill>
                <a:latin typeface="+mn-lt"/>
                <a:ea typeface="+mn-ea"/>
                <a:cs typeface="+mn-cs"/>
              </a:rPr>
              <a:t>David Wiseman, PhD, </a:t>
            </a:r>
            <a:r>
              <a:rPr lang="en-US" sz="7400" kern="1200" dirty="0" err="1">
                <a:solidFill>
                  <a:schemeClr val="tx2"/>
                </a:solidFill>
                <a:latin typeface="+mn-lt"/>
                <a:ea typeface="+mn-ea"/>
                <a:cs typeface="+mn-cs"/>
              </a:rPr>
              <a:t>MRPharmS</a:t>
            </a:r>
            <a:r>
              <a:rPr lang="en-US" sz="7400" dirty="0">
                <a:solidFill>
                  <a:schemeClr val="tx2"/>
                </a:solidFill>
              </a:rPr>
              <a:t>, former Johnson &amp; Johnson researcher discusses FDA approval was remiss in reviewing this gene therapy during the approval process which is a separate arm of FDA that studies gene therapy which the </a:t>
            </a:r>
            <a:r>
              <a:rPr lang="en-US" sz="7400" dirty="0" err="1">
                <a:solidFill>
                  <a:schemeClr val="tx2"/>
                </a:solidFill>
              </a:rPr>
              <a:t>MrNA</a:t>
            </a:r>
            <a:r>
              <a:rPr lang="en-US" sz="7400" dirty="0">
                <a:solidFill>
                  <a:schemeClr val="tx2"/>
                </a:solidFill>
              </a:rPr>
              <a:t> vaccine is  (</a:t>
            </a:r>
            <a:r>
              <a:rPr lang="en-US" sz="7400" kern="1200" dirty="0">
                <a:solidFill>
                  <a:schemeClr val="tx2"/>
                </a:solidFill>
                <a:latin typeface="+mn-lt"/>
                <a:ea typeface="+mn-ea"/>
                <a:cs typeface="+mn-cs"/>
              </a:rPr>
              <a:t>1:11:58-1:13.51)</a:t>
            </a:r>
          </a:p>
          <a:p>
            <a:pPr marL="0" indent="0">
              <a:lnSpc>
                <a:spcPct val="100000"/>
              </a:lnSpc>
              <a:buNone/>
            </a:pPr>
            <a:r>
              <a:rPr lang="en-US" sz="7400" kern="1200" dirty="0">
                <a:solidFill>
                  <a:schemeClr val="tx2"/>
                </a:solidFill>
                <a:latin typeface="+mn-lt"/>
                <a:ea typeface="+mn-ea"/>
                <a:cs typeface="+mn-cs"/>
              </a:rPr>
              <a:t>Dr Ryan Cole, MD, of Idaho, specializing in Anatomic Pathology, Clinical Pathology, Dermatopathology discusses the CDC’s changing definition of vaccine when Covid vaccine was introduced as previously mentioned in our presentation.   </a:t>
            </a:r>
          </a:p>
          <a:p>
            <a:pPr marL="0" indent="0">
              <a:lnSpc>
                <a:spcPct val="100000"/>
              </a:lnSpc>
              <a:buNone/>
            </a:pPr>
            <a:r>
              <a:rPr lang="en-US" sz="7400" kern="1200" dirty="0">
                <a:solidFill>
                  <a:schemeClr val="tx2"/>
                </a:solidFill>
                <a:latin typeface="+mn-lt"/>
                <a:ea typeface="+mn-ea"/>
                <a:cs typeface="+mn-cs"/>
              </a:rPr>
              <a:t>In January, 2023, in order to silence Dr. Cole, the Washington Medical Board charged Dr. Cole with violations of standards related to Covid -19 and patient care. *  </a:t>
            </a:r>
          </a:p>
          <a:p>
            <a:pPr marL="0" indent="0">
              <a:lnSpc>
                <a:spcPct val="100000"/>
              </a:lnSpc>
              <a:buNone/>
            </a:pPr>
            <a:endParaRPr lang="en-US" sz="1800" dirty="0">
              <a:solidFill>
                <a:schemeClr val="tx2"/>
              </a:solidFill>
            </a:endParaRPr>
          </a:p>
          <a:p>
            <a:pPr marL="0" indent="0">
              <a:lnSpc>
                <a:spcPct val="100000"/>
              </a:lnSpc>
              <a:buNone/>
            </a:pPr>
            <a:r>
              <a:rPr lang="en-US" sz="2500" dirty="0">
                <a:solidFill>
                  <a:schemeClr val="tx2"/>
                </a:solidFill>
              </a:rPr>
              <a:t>Full video of this roundtable discussion can be found here: https://rumble.com/v1zf6ma-covid-19-vaccines-what-they-are-how-they-work-and-possible-causes-of-injuri.html</a:t>
            </a:r>
          </a:p>
          <a:p>
            <a:pPr marL="0" indent="0">
              <a:lnSpc>
                <a:spcPct val="100000"/>
              </a:lnSpc>
              <a:buNone/>
            </a:pPr>
            <a:r>
              <a:rPr lang="en-US" sz="1800" kern="1200" dirty="0">
                <a:solidFill>
                  <a:schemeClr val="tx2"/>
                </a:solidFill>
                <a:latin typeface="+mn-lt"/>
                <a:ea typeface="+mn-ea"/>
                <a:cs typeface="+mn-cs"/>
              </a:rPr>
              <a:t>*https://wmc.wa.gov/news/statement-charges-served-physician-license-ryan-cole</a:t>
            </a:r>
          </a:p>
        </p:txBody>
      </p:sp>
      <p:sp>
        <p:nvSpPr>
          <p:cNvPr id="4" name="Slide Number Placeholder 3">
            <a:extLst>
              <a:ext uri="{FF2B5EF4-FFF2-40B4-BE49-F238E27FC236}">
                <a16:creationId xmlns:a16="http://schemas.microsoft.com/office/drawing/2014/main" id="{E1E7D98D-6710-41D2-B258-E1A1059D29F8}"/>
              </a:ext>
            </a:extLst>
          </p:cNvPr>
          <p:cNvSpPr>
            <a:spLocks noGrp="1"/>
          </p:cNvSpPr>
          <p:nvPr>
            <p:ph type="sldNum" sz="quarter" idx="12"/>
          </p:nvPr>
        </p:nvSpPr>
        <p:spPr/>
        <p:txBody>
          <a:bodyPr/>
          <a:lstStyle/>
          <a:p>
            <a:fld id="{DBA1B0FB-D917-4C8C-928F-313BD683BF39}" type="slidenum">
              <a:rPr lang="en-US" smtClean="0"/>
              <a:t>18</a:t>
            </a:fld>
            <a:endParaRPr lang="en-US"/>
          </a:p>
        </p:txBody>
      </p:sp>
    </p:spTree>
    <p:extLst>
      <p:ext uri="{BB962C8B-B14F-4D97-AF65-F5344CB8AC3E}">
        <p14:creationId xmlns:p14="http://schemas.microsoft.com/office/powerpoint/2010/main" val="3859738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Oval 35">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40" name="Group 39">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41" name="Freeform: Shape 40">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Oval 42">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Oval 43">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46" name="Rectangle 45">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descr="Data Points Digital background">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48" name="Rectangle 47">
            <a:extLst>
              <a:ext uri="{FF2B5EF4-FFF2-40B4-BE49-F238E27FC236}">
                <a16:creationId xmlns:a16="http://schemas.microsoft.com/office/drawing/2014/main" id="{3C64A91D-E535-4C24-A0E3-96A3810E3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26FC4867-BA3E-4F8E-AB23-684F34DF3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4">
            <a:extLst>
              <a:ext uri="{FF2B5EF4-FFF2-40B4-BE49-F238E27FC236}">
                <a16:creationId xmlns:a16="http://schemas.microsoft.com/office/drawing/2014/main" id="{40F1DF5B-353A-4270-8C10-6A1509441174}"/>
              </a:ext>
            </a:extLst>
          </p:cNvPr>
          <p:cNvSpPr>
            <a:spLocks noGrp="1"/>
          </p:cNvSpPr>
          <p:nvPr>
            <p:ph type="ctrTitle"/>
          </p:nvPr>
        </p:nvSpPr>
        <p:spPr>
          <a:xfrm>
            <a:off x="386326" y="137867"/>
            <a:ext cx="8186737" cy="1084271"/>
          </a:xfrm>
        </p:spPr>
        <p:txBody>
          <a:bodyPr vert="horz" wrap="square" lIns="0" tIns="0" rIns="0" bIns="0" rtlCol="0" anchor="b" anchorCtr="0">
            <a:normAutofit/>
          </a:bodyPr>
          <a:lstStyle/>
          <a:p>
            <a:pPr>
              <a:lnSpc>
                <a:spcPct val="100000"/>
              </a:lnSpc>
            </a:pPr>
            <a:r>
              <a:rPr lang="en-US" sz="6400" kern="1200" dirty="0">
                <a:solidFill>
                  <a:schemeClr val="tx1"/>
                </a:solidFill>
                <a:latin typeface="+mj-lt"/>
                <a:ea typeface="+mj-ea"/>
                <a:cs typeface="+mj-cs"/>
              </a:rPr>
              <a:t>What We Know </a:t>
            </a:r>
          </a:p>
        </p:txBody>
      </p:sp>
      <p:sp>
        <p:nvSpPr>
          <p:cNvPr id="16" name="Subtitle 15">
            <a:extLst>
              <a:ext uri="{FF2B5EF4-FFF2-40B4-BE49-F238E27FC236}">
                <a16:creationId xmlns:a16="http://schemas.microsoft.com/office/drawing/2014/main" id="{4BDCF583-1D5D-4235-97C2-39272B80A0B1}"/>
              </a:ext>
            </a:extLst>
          </p:cNvPr>
          <p:cNvSpPr>
            <a:spLocks noGrp="1"/>
          </p:cNvSpPr>
          <p:nvPr>
            <p:ph type="subTitle" idx="1"/>
          </p:nvPr>
        </p:nvSpPr>
        <p:spPr>
          <a:xfrm>
            <a:off x="71190" y="1507142"/>
            <a:ext cx="12024983" cy="5153958"/>
          </a:xfrm>
        </p:spPr>
        <p:txBody>
          <a:bodyPr vert="horz" wrap="square" lIns="0" tIns="0" rIns="0" bIns="0" rtlCol="0">
            <a:normAutofit fontScale="70000" lnSpcReduction="20000"/>
          </a:bodyPr>
          <a:lstStyle/>
          <a:p>
            <a:pPr marL="0" indent="0">
              <a:lnSpc>
                <a:spcPct val="100000"/>
              </a:lnSpc>
              <a:buNone/>
            </a:pPr>
            <a:r>
              <a:rPr lang="en-US" kern="1200" dirty="0">
                <a:solidFill>
                  <a:schemeClr val="tx2"/>
                </a:solidFill>
                <a:latin typeface="+mn-lt"/>
                <a:ea typeface="+mn-ea"/>
                <a:cs typeface="+mn-cs"/>
              </a:rPr>
              <a:t>As part of the licensing approval process for the Pfizer Vaccine, (Comirnaty) FDA required Pfizer to complete a study* on subclinical myocarditis , after receipt of it’s Covid vaccine.  In the letter dated August 23, 2021, the completion date of this study was June 20, 2022.   </a:t>
            </a:r>
            <a:r>
              <a:rPr lang="en-US" dirty="0">
                <a:solidFill>
                  <a:schemeClr val="tx2"/>
                </a:solidFill>
              </a:rPr>
              <a:t>After this deadline passed, the FDA changed the date of this study to June 30, 2023.  Pfizer submitted a timetable to the FDA stating that the company would submit final protocol by November 30, 2021, and complete the study by June 30, 2022, however the results of that study are currently pending</a:t>
            </a:r>
            <a:endParaRPr lang="en-US" kern="1200" dirty="0">
              <a:solidFill>
                <a:schemeClr val="tx2"/>
              </a:solidFill>
              <a:latin typeface="+mn-lt"/>
              <a:ea typeface="+mn-ea"/>
              <a:cs typeface="+mn-cs"/>
            </a:endParaRPr>
          </a:p>
          <a:p>
            <a:pPr marL="0" indent="0">
              <a:lnSpc>
                <a:spcPct val="100000"/>
              </a:lnSpc>
              <a:buNone/>
            </a:pPr>
            <a:r>
              <a:rPr lang="en-US" kern="1200" dirty="0">
                <a:solidFill>
                  <a:schemeClr val="tx2"/>
                </a:solidFill>
                <a:latin typeface="+mn-lt"/>
                <a:ea typeface="+mn-ea"/>
                <a:cs typeface="+mn-cs"/>
              </a:rPr>
              <a:t>Shockingly, this letter describes </a:t>
            </a:r>
            <a:r>
              <a:rPr lang="en-US" b="1" i="1" kern="1200" dirty="0" err="1">
                <a:solidFill>
                  <a:schemeClr val="tx2"/>
                </a:solidFill>
                <a:latin typeface="+mn-lt"/>
                <a:ea typeface="+mn-ea"/>
                <a:cs typeface="+mn-cs"/>
              </a:rPr>
              <a:t>postmarketing</a:t>
            </a:r>
            <a:r>
              <a:rPr lang="en-US" kern="1200" dirty="0">
                <a:solidFill>
                  <a:schemeClr val="tx2"/>
                </a:solidFill>
                <a:latin typeface="+mn-lt"/>
                <a:ea typeface="+mn-ea"/>
                <a:cs typeface="+mn-cs"/>
              </a:rPr>
              <a:t> study requirements required for submission to the FDA to evaluate the safety and effectiveness in children.  </a:t>
            </a:r>
          </a:p>
          <a:p>
            <a:pPr marL="0" indent="0">
              <a:lnSpc>
                <a:spcPct val="100000"/>
              </a:lnSpc>
              <a:buNone/>
            </a:pPr>
            <a:r>
              <a:rPr lang="en-US" kern="1200" dirty="0">
                <a:solidFill>
                  <a:schemeClr val="tx2"/>
                </a:solidFill>
                <a:latin typeface="+mn-lt"/>
                <a:ea typeface="+mn-ea"/>
                <a:cs typeface="+mn-cs"/>
              </a:rPr>
              <a:t>Study 1 – Deferred pediatric Study C4591001 to evaluate safety and effectiveness of Comirnaty in children 12 years through 15 years of age.  </a:t>
            </a:r>
            <a:r>
              <a:rPr lang="en-US" dirty="0">
                <a:solidFill>
                  <a:schemeClr val="tx2"/>
                </a:solidFill>
              </a:rPr>
              <a:t>Study completion date 5/31/23 </a:t>
            </a:r>
          </a:p>
          <a:p>
            <a:pPr marL="0" indent="0">
              <a:lnSpc>
                <a:spcPct val="100000"/>
              </a:lnSpc>
              <a:buNone/>
            </a:pPr>
            <a:r>
              <a:rPr lang="en-US" kern="1200" dirty="0">
                <a:solidFill>
                  <a:schemeClr val="tx2"/>
                </a:solidFill>
                <a:latin typeface="+mn-lt"/>
                <a:ea typeface="+mn-ea"/>
                <a:cs typeface="+mn-cs"/>
              </a:rPr>
              <a:t>Study 2 - Deferred pediatric Study C4591007 to evaluate safety and effectiveness of Comirnaty in infants and children 6 </a:t>
            </a:r>
            <a:r>
              <a:rPr lang="en-US" kern="1200" dirty="0" err="1">
                <a:solidFill>
                  <a:schemeClr val="tx2"/>
                </a:solidFill>
                <a:latin typeface="+mn-lt"/>
                <a:ea typeface="+mn-ea"/>
                <a:cs typeface="+mn-cs"/>
              </a:rPr>
              <a:t>mo</a:t>
            </a:r>
            <a:r>
              <a:rPr lang="en-US" kern="1200" dirty="0">
                <a:solidFill>
                  <a:schemeClr val="tx2"/>
                </a:solidFill>
                <a:latin typeface="+mn-lt"/>
                <a:ea typeface="+mn-ea"/>
                <a:cs typeface="+mn-cs"/>
              </a:rPr>
              <a:t> &lt;12 years of age.  </a:t>
            </a:r>
            <a:r>
              <a:rPr lang="en-US" dirty="0">
                <a:solidFill>
                  <a:schemeClr val="tx2"/>
                </a:solidFill>
              </a:rPr>
              <a:t>Study completion date 11/30/2023</a:t>
            </a:r>
          </a:p>
          <a:p>
            <a:pPr marL="0" indent="0">
              <a:lnSpc>
                <a:spcPct val="100000"/>
              </a:lnSpc>
              <a:buNone/>
            </a:pPr>
            <a:r>
              <a:rPr lang="en-US" kern="1200" dirty="0">
                <a:solidFill>
                  <a:schemeClr val="tx2"/>
                </a:solidFill>
                <a:latin typeface="+mn-lt"/>
                <a:ea typeface="+mn-ea"/>
                <a:cs typeface="+mn-cs"/>
              </a:rPr>
              <a:t>Study 3 - Deferred pediatric Study C4591023 to evaluate safety and effectiveness of Comirnaty </a:t>
            </a:r>
            <a:r>
              <a:rPr lang="en-US" dirty="0">
                <a:solidFill>
                  <a:schemeClr val="tx2"/>
                </a:solidFill>
              </a:rPr>
              <a:t>in infants &lt;6 months of age</a:t>
            </a:r>
            <a:r>
              <a:rPr lang="en-US" kern="1200" dirty="0">
                <a:solidFill>
                  <a:schemeClr val="tx2"/>
                </a:solidFill>
                <a:latin typeface="+mn-lt"/>
                <a:ea typeface="+mn-ea"/>
                <a:cs typeface="+mn-cs"/>
              </a:rPr>
              <a:t>.  </a:t>
            </a:r>
            <a:r>
              <a:rPr lang="en-US" dirty="0">
                <a:solidFill>
                  <a:schemeClr val="tx2"/>
                </a:solidFill>
              </a:rPr>
              <a:t>Study completion date 07/31/2024</a:t>
            </a:r>
          </a:p>
          <a:p>
            <a:pPr marL="0" indent="0">
              <a:lnSpc>
                <a:spcPct val="100000"/>
              </a:lnSpc>
              <a:buNone/>
            </a:pPr>
            <a:r>
              <a:rPr lang="en-US" kern="1200" dirty="0">
                <a:solidFill>
                  <a:schemeClr val="tx2"/>
                </a:solidFill>
                <a:latin typeface="+mn-lt"/>
                <a:ea typeface="+mn-ea"/>
                <a:cs typeface="+mn-cs"/>
              </a:rPr>
              <a:t>What does this tell us?  Children currently receiving Pfizer vaccinations are the test subjects for the </a:t>
            </a:r>
            <a:r>
              <a:rPr lang="en-US" kern="1200" dirty="0" err="1">
                <a:solidFill>
                  <a:schemeClr val="tx2"/>
                </a:solidFill>
                <a:latin typeface="+mn-lt"/>
                <a:ea typeface="+mn-ea"/>
                <a:cs typeface="+mn-cs"/>
              </a:rPr>
              <a:t>expiramental</a:t>
            </a:r>
            <a:r>
              <a:rPr lang="en-US" kern="1200" dirty="0">
                <a:solidFill>
                  <a:schemeClr val="tx2"/>
                </a:solidFill>
                <a:latin typeface="+mn-lt"/>
                <a:ea typeface="+mn-ea"/>
                <a:cs typeface="+mn-cs"/>
              </a:rPr>
              <a:t> vaccines.  Studies on safety and effectiveness are in process and not due for review and submission to the FDA effectively until mid 2023.  A full year and three months after licensing was issued to Pfizer to manufacture and administer vaccines to children!!</a:t>
            </a:r>
          </a:p>
          <a:p>
            <a:pPr marL="0" indent="0">
              <a:lnSpc>
                <a:spcPct val="100000"/>
              </a:lnSpc>
              <a:buNone/>
            </a:pPr>
            <a:r>
              <a:rPr lang="en-US" kern="1200" dirty="0">
                <a:solidFill>
                  <a:schemeClr val="tx2"/>
                </a:solidFill>
                <a:latin typeface="+mn-lt"/>
                <a:ea typeface="+mn-ea"/>
                <a:cs typeface="+mn-cs"/>
              </a:rPr>
              <a:t>*https://www.documentcloud.org/documents/23569895-fda-approval-letter-to-pfizerexamine post-vaccination adverse events.  </a:t>
            </a:r>
          </a:p>
        </p:txBody>
      </p:sp>
      <p:sp>
        <p:nvSpPr>
          <p:cNvPr id="4" name="Slide Number Placeholder 3">
            <a:extLst>
              <a:ext uri="{FF2B5EF4-FFF2-40B4-BE49-F238E27FC236}">
                <a16:creationId xmlns:a16="http://schemas.microsoft.com/office/drawing/2014/main" id="{E1E7D98D-6710-41D2-B258-E1A1059D29F8}"/>
              </a:ext>
            </a:extLst>
          </p:cNvPr>
          <p:cNvSpPr>
            <a:spLocks noGrp="1"/>
          </p:cNvSpPr>
          <p:nvPr>
            <p:ph type="sldNum" sz="quarter" idx="12"/>
          </p:nvPr>
        </p:nvSpPr>
        <p:spPr/>
        <p:txBody>
          <a:bodyPr/>
          <a:lstStyle/>
          <a:p>
            <a:fld id="{DBA1B0FB-D917-4C8C-928F-313BD683BF39}" type="slidenum">
              <a:rPr lang="en-US" smtClean="0"/>
              <a:t>19</a:t>
            </a:fld>
            <a:endParaRPr lang="en-US"/>
          </a:p>
        </p:txBody>
      </p:sp>
    </p:spTree>
    <p:extLst>
      <p:ext uri="{BB962C8B-B14F-4D97-AF65-F5344CB8AC3E}">
        <p14:creationId xmlns:p14="http://schemas.microsoft.com/office/powerpoint/2010/main" val="973419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E938C-9D94-4B05-979A-D39FFC457291}"/>
              </a:ext>
            </a:extLst>
          </p:cNvPr>
          <p:cNvSpPr>
            <a:spLocks noGrp="1"/>
          </p:cNvSpPr>
          <p:nvPr>
            <p:ph type="ctrTitle"/>
          </p:nvPr>
        </p:nvSpPr>
        <p:spPr>
          <a:xfrm>
            <a:off x="7999414" y="1051551"/>
            <a:ext cx="3565524" cy="2384898"/>
          </a:xfrm>
        </p:spPr>
        <p:txBody>
          <a:bodyPr anchor="b" anchorCtr="0">
            <a:normAutofit fontScale="90000"/>
          </a:bodyPr>
          <a:lstStyle/>
          <a:p>
            <a:r>
              <a:rPr lang="en-US" dirty="0"/>
              <a:t>Covid 19 Vaccine – Behind the Curtain</a:t>
            </a:r>
          </a:p>
        </p:txBody>
      </p:sp>
      <p:pic>
        <p:nvPicPr>
          <p:cNvPr id="14" name="Picture Placeholder 13" descr="Data Points Digital background">
            <a:extLst>
              <a:ext uri="{FF2B5EF4-FFF2-40B4-BE49-F238E27FC236}">
                <a16:creationId xmlns:a16="http://schemas.microsoft.com/office/drawing/2014/main" id="{9A8AD548-922D-4E1D-B19C-5F6E808B8160}"/>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105446" y="8389"/>
            <a:ext cx="7452360" cy="6858000"/>
          </a:xfrm>
        </p:spPr>
      </p:pic>
      <p:sp>
        <p:nvSpPr>
          <p:cNvPr id="3" name="Subtitle 2">
            <a:extLst>
              <a:ext uri="{FF2B5EF4-FFF2-40B4-BE49-F238E27FC236}">
                <a16:creationId xmlns:a16="http://schemas.microsoft.com/office/drawing/2014/main" id="{D9A11267-FC52-4990-8D98-010AFABA5544}"/>
              </a:ext>
            </a:extLst>
          </p:cNvPr>
          <p:cNvSpPr>
            <a:spLocks noGrp="1"/>
          </p:cNvSpPr>
          <p:nvPr>
            <p:ph type="body" sz="quarter" idx="14"/>
          </p:nvPr>
        </p:nvSpPr>
        <p:spPr>
          <a:xfrm>
            <a:off x="7999414" y="3593867"/>
            <a:ext cx="3565524" cy="1731963"/>
          </a:xfrm>
        </p:spPr>
        <p:txBody>
          <a:bodyPr>
            <a:normAutofit/>
          </a:bodyPr>
          <a:lstStyle/>
          <a:p>
            <a:r>
              <a:rPr lang="en-US" dirty="0"/>
              <a:t>Mandy Bates &amp; Lori McManus</a:t>
            </a:r>
          </a:p>
          <a:p>
            <a:endParaRPr lang="en-US" dirty="0"/>
          </a:p>
        </p:txBody>
      </p:sp>
      <p:sp>
        <p:nvSpPr>
          <p:cNvPr id="5" name="TextBox 4">
            <a:extLst>
              <a:ext uri="{FF2B5EF4-FFF2-40B4-BE49-F238E27FC236}">
                <a16:creationId xmlns:a16="http://schemas.microsoft.com/office/drawing/2014/main" id="{9FFE2975-6CD9-4654-B647-5DB5DFA9E189}"/>
              </a:ext>
            </a:extLst>
          </p:cNvPr>
          <p:cNvSpPr txBox="1"/>
          <p:nvPr/>
        </p:nvSpPr>
        <p:spPr>
          <a:xfrm>
            <a:off x="511729" y="1639486"/>
            <a:ext cx="6502935" cy="3908762"/>
          </a:xfrm>
          <a:prstGeom prst="rect">
            <a:avLst/>
          </a:prstGeom>
          <a:noFill/>
        </p:spPr>
        <p:txBody>
          <a:bodyPr wrap="square">
            <a:spAutoFit/>
          </a:bodyPr>
          <a:lstStyle/>
          <a:p>
            <a:pPr algn="l"/>
            <a:r>
              <a:rPr lang="en-US" sz="2400" b="1" i="0" baseline="30000" dirty="0">
                <a:effectLst/>
                <a:latin typeface="system-ui"/>
              </a:rPr>
              <a:t>11 </a:t>
            </a:r>
            <a:r>
              <a:rPr lang="en-US" sz="2400" b="0" i="0" dirty="0">
                <a:effectLst/>
                <a:latin typeface="system-ui"/>
              </a:rPr>
              <a:t>Put on the whole </a:t>
            </a:r>
            <a:r>
              <a:rPr lang="en-US" sz="2400" b="0" i="0" dirty="0" err="1">
                <a:effectLst/>
                <a:latin typeface="system-ui"/>
              </a:rPr>
              <a:t>armour</a:t>
            </a:r>
            <a:r>
              <a:rPr lang="en-US" sz="2400" b="0" i="0" dirty="0">
                <a:effectLst/>
                <a:latin typeface="system-ui"/>
              </a:rPr>
              <a:t> of God, that ye may be able to stand against the wiles of the devil.</a:t>
            </a:r>
          </a:p>
          <a:p>
            <a:pPr algn="l"/>
            <a:endParaRPr lang="en-US" sz="2400" b="1" i="0" baseline="30000" dirty="0">
              <a:effectLst/>
              <a:latin typeface="system-ui"/>
            </a:endParaRPr>
          </a:p>
          <a:p>
            <a:pPr algn="l"/>
            <a:r>
              <a:rPr lang="en-US" sz="2400" b="1" i="0" baseline="30000" dirty="0">
                <a:effectLst/>
                <a:latin typeface="system-ui"/>
              </a:rPr>
              <a:t>12 </a:t>
            </a:r>
            <a:r>
              <a:rPr lang="en-US" sz="2400" b="0" i="0" dirty="0">
                <a:effectLst/>
                <a:latin typeface="system-ui"/>
              </a:rPr>
              <a:t>For we wrestle not against flesh and blood, but against principalities, against powers, against the rulers of the darkness of this world, against spiritual wickedness in high places.</a:t>
            </a:r>
          </a:p>
          <a:p>
            <a:pPr algn="l"/>
            <a:endParaRPr lang="en-US" sz="2400" b="1" i="0" baseline="30000" dirty="0">
              <a:effectLst/>
              <a:latin typeface="system-ui"/>
            </a:endParaRPr>
          </a:p>
          <a:p>
            <a:pPr algn="l"/>
            <a:r>
              <a:rPr lang="en-US" sz="2400" b="1" i="0" baseline="30000" dirty="0">
                <a:effectLst/>
                <a:latin typeface="system-ui"/>
              </a:rPr>
              <a:t>13 </a:t>
            </a:r>
            <a:r>
              <a:rPr lang="en-US" sz="2400" b="0" i="0" dirty="0">
                <a:effectLst/>
                <a:latin typeface="system-ui"/>
              </a:rPr>
              <a:t>Wherefore take unto you the whole </a:t>
            </a:r>
            <a:r>
              <a:rPr lang="en-US" sz="2400" b="0" i="0" dirty="0" err="1">
                <a:effectLst/>
                <a:latin typeface="system-ui"/>
              </a:rPr>
              <a:t>armour</a:t>
            </a:r>
            <a:r>
              <a:rPr lang="en-US" sz="2400" b="0" i="0" dirty="0">
                <a:effectLst/>
                <a:latin typeface="system-ui"/>
              </a:rPr>
              <a:t> of God, that ye may be able to withstand in the evil day, and having done all, to stand.</a:t>
            </a:r>
          </a:p>
        </p:txBody>
      </p:sp>
      <p:sp>
        <p:nvSpPr>
          <p:cNvPr id="6" name="TextBox 5">
            <a:extLst>
              <a:ext uri="{FF2B5EF4-FFF2-40B4-BE49-F238E27FC236}">
                <a16:creationId xmlns:a16="http://schemas.microsoft.com/office/drawing/2014/main" id="{D7974EC6-CFE9-12C7-1C83-FDEB0F4FF6E6}"/>
              </a:ext>
            </a:extLst>
          </p:cNvPr>
          <p:cNvSpPr txBox="1"/>
          <p:nvPr/>
        </p:nvSpPr>
        <p:spPr>
          <a:xfrm>
            <a:off x="1023456" y="587537"/>
            <a:ext cx="4764947" cy="707886"/>
          </a:xfrm>
          <a:prstGeom prst="rect">
            <a:avLst/>
          </a:prstGeom>
          <a:noFill/>
        </p:spPr>
        <p:txBody>
          <a:bodyPr wrap="square">
            <a:spAutoFit/>
          </a:bodyPr>
          <a:lstStyle/>
          <a:p>
            <a:pPr algn="ctr"/>
            <a:r>
              <a:rPr lang="en-US" sz="4000" b="0" i="0" dirty="0">
                <a:effectLst/>
                <a:latin typeface="system-ui"/>
              </a:rPr>
              <a:t>Ephesians 6:11-13</a:t>
            </a:r>
          </a:p>
        </p:txBody>
      </p:sp>
    </p:spTree>
    <p:extLst>
      <p:ext uri="{BB962C8B-B14F-4D97-AF65-F5344CB8AC3E}">
        <p14:creationId xmlns:p14="http://schemas.microsoft.com/office/powerpoint/2010/main" val="7528142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Oval 35">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40" name="Group 39">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41" name="Freeform: Shape 40">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Oval 42">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Oval 43">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46" name="Rectangle 45">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descr="Data Points Digital background">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a:xfrm>
            <a:off x="0" y="-4"/>
            <a:ext cx="12192000" cy="6858000"/>
          </a:xfrm>
        </p:spPr>
      </p:pic>
      <p:sp>
        <p:nvSpPr>
          <p:cNvPr id="48" name="Rectangle 47">
            <a:extLst>
              <a:ext uri="{FF2B5EF4-FFF2-40B4-BE49-F238E27FC236}">
                <a16:creationId xmlns:a16="http://schemas.microsoft.com/office/drawing/2014/main" id="{3C64A91D-E535-4C24-A0E3-96A3810E3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26FC4867-BA3E-4F8E-AB23-684F34DF3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4">
            <a:extLst>
              <a:ext uri="{FF2B5EF4-FFF2-40B4-BE49-F238E27FC236}">
                <a16:creationId xmlns:a16="http://schemas.microsoft.com/office/drawing/2014/main" id="{40F1DF5B-353A-4270-8C10-6A1509441174}"/>
              </a:ext>
            </a:extLst>
          </p:cNvPr>
          <p:cNvSpPr>
            <a:spLocks noGrp="1"/>
          </p:cNvSpPr>
          <p:nvPr>
            <p:ph type="ctrTitle"/>
          </p:nvPr>
        </p:nvSpPr>
        <p:spPr>
          <a:xfrm>
            <a:off x="386326" y="137867"/>
            <a:ext cx="8186737" cy="1084271"/>
          </a:xfrm>
        </p:spPr>
        <p:txBody>
          <a:bodyPr vert="horz" wrap="square" lIns="0" tIns="0" rIns="0" bIns="0" rtlCol="0" anchor="b" anchorCtr="0">
            <a:normAutofit/>
          </a:bodyPr>
          <a:lstStyle/>
          <a:p>
            <a:pPr>
              <a:lnSpc>
                <a:spcPct val="100000"/>
              </a:lnSpc>
            </a:pPr>
            <a:r>
              <a:rPr lang="en-US" sz="6400" kern="1200" dirty="0">
                <a:solidFill>
                  <a:schemeClr val="tx1"/>
                </a:solidFill>
                <a:latin typeface="+mj-lt"/>
                <a:ea typeface="+mj-ea"/>
                <a:cs typeface="+mj-cs"/>
              </a:rPr>
              <a:t>What We Know </a:t>
            </a:r>
          </a:p>
        </p:txBody>
      </p:sp>
      <p:sp>
        <p:nvSpPr>
          <p:cNvPr id="16" name="Subtitle 15">
            <a:extLst>
              <a:ext uri="{FF2B5EF4-FFF2-40B4-BE49-F238E27FC236}">
                <a16:creationId xmlns:a16="http://schemas.microsoft.com/office/drawing/2014/main" id="{4BDCF583-1D5D-4235-97C2-39272B80A0B1}"/>
              </a:ext>
            </a:extLst>
          </p:cNvPr>
          <p:cNvSpPr>
            <a:spLocks noGrp="1"/>
          </p:cNvSpPr>
          <p:nvPr>
            <p:ph type="subTitle" idx="1"/>
          </p:nvPr>
        </p:nvSpPr>
        <p:spPr>
          <a:xfrm>
            <a:off x="70925" y="1733339"/>
            <a:ext cx="12050150" cy="4980003"/>
          </a:xfrm>
        </p:spPr>
        <p:txBody>
          <a:bodyPr vert="horz" wrap="square" lIns="0" tIns="0" rIns="0" bIns="0" rtlCol="0">
            <a:normAutofit fontScale="70000" lnSpcReduction="20000"/>
          </a:bodyPr>
          <a:lstStyle/>
          <a:p>
            <a:pPr marL="0" indent="0">
              <a:lnSpc>
                <a:spcPct val="100000"/>
              </a:lnSpc>
              <a:buNone/>
            </a:pPr>
            <a:r>
              <a:rPr lang="en-US" kern="1200" dirty="0">
                <a:solidFill>
                  <a:schemeClr val="tx2"/>
                </a:solidFill>
                <a:ea typeface="+mn-ea"/>
                <a:cs typeface="+mn-cs"/>
              </a:rPr>
              <a:t>On </a:t>
            </a:r>
            <a:r>
              <a:rPr lang="en-US" dirty="0">
                <a:solidFill>
                  <a:schemeClr val="tx2"/>
                </a:solidFill>
              </a:rPr>
              <a:t>September 8, 2022, </a:t>
            </a:r>
            <a:r>
              <a:rPr lang="en-US" kern="1200" dirty="0">
                <a:solidFill>
                  <a:schemeClr val="tx2"/>
                </a:solidFill>
                <a:ea typeface="+mn-ea"/>
                <a:cs typeface="+mn-cs"/>
              </a:rPr>
              <a:t>Centers for Disease Control and Prevention (HHS) posted a federal grant opportunity, RFA-IP-23-006, to develop a public health tool to predict the virality of vaccine misinformation narratives.   Applications for this grant were due January 6</a:t>
            </a:r>
            <a:r>
              <a:rPr lang="en-US" kern="1200" baseline="30000" dirty="0">
                <a:solidFill>
                  <a:schemeClr val="tx2"/>
                </a:solidFill>
                <a:ea typeface="+mn-ea"/>
                <a:cs typeface="+mn-cs"/>
              </a:rPr>
              <a:t>th</a:t>
            </a:r>
            <a:r>
              <a:rPr lang="en-US" kern="1200" dirty="0">
                <a:solidFill>
                  <a:schemeClr val="tx2"/>
                </a:solidFill>
                <a:ea typeface="+mn-ea"/>
                <a:cs typeface="+mn-cs"/>
              </a:rPr>
              <a:t>, 2023.</a:t>
            </a:r>
          </a:p>
          <a:p>
            <a:pPr marL="0" indent="0">
              <a:lnSpc>
                <a:spcPct val="100000"/>
              </a:lnSpc>
              <a:buNone/>
            </a:pPr>
            <a:r>
              <a:rPr lang="en-US" dirty="0">
                <a:solidFill>
                  <a:schemeClr val="tx2"/>
                </a:solidFill>
                <a:effectLst/>
              </a:rPr>
              <a:t>Estimated funding for this gra</a:t>
            </a:r>
            <a:r>
              <a:rPr lang="en-US" dirty="0">
                <a:solidFill>
                  <a:schemeClr val="tx2"/>
                </a:solidFill>
              </a:rPr>
              <a:t>nt - $1 million </a:t>
            </a:r>
          </a:p>
          <a:p>
            <a:pPr marL="0" indent="0">
              <a:lnSpc>
                <a:spcPct val="100000"/>
              </a:lnSpc>
              <a:buNone/>
            </a:pPr>
            <a:r>
              <a:rPr lang="en-US" dirty="0">
                <a:solidFill>
                  <a:schemeClr val="tx2"/>
                </a:solidFill>
                <a:effectLst/>
                <a:ea typeface="Times New Roman" panose="02020603050405020304" pitchFamily="18" charset="0"/>
              </a:rPr>
              <a:t>Eligible Applicants – </a:t>
            </a:r>
          </a:p>
          <a:p>
            <a:pPr marL="0" indent="0">
              <a:lnSpc>
                <a:spcPct val="100000"/>
              </a:lnSpc>
            </a:pPr>
            <a:r>
              <a:rPr lang="en-US" b="0" i="0" dirty="0">
                <a:solidFill>
                  <a:schemeClr val="tx1"/>
                </a:solidFill>
                <a:effectLst/>
              </a:rPr>
              <a:t>State governments</a:t>
            </a:r>
            <a:br>
              <a:rPr lang="en-US" dirty="0">
                <a:solidFill>
                  <a:schemeClr val="tx1"/>
                </a:solidFill>
              </a:rPr>
            </a:br>
            <a:r>
              <a:rPr lang="en-US" b="0" i="0" dirty="0">
                <a:solidFill>
                  <a:schemeClr val="tx1"/>
                </a:solidFill>
                <a:effectLst/>
              </a:rPr>
              <a:t>Public and State controlled institutions of higher education</a:t>
            </a:r>
            <a:br>
              <a:rPr lang="en-US" dirty="0">
                <a:solidFill>
                  <a:schemeClr val="tx1"/>
                </a:solidFill>
              </a:rPr>
            </a:br>
            <a:r>
              <a:rPr lang="en-US" b="0" i="0" dirty="0">
                <a:solidFill>
                  <a:schemeClr val="tx1"/>
                </a:solidFill>
                <a:effectLst/>
              </a:rPr>
              <a:t>Native American tribal organizations (other than Federally recognized tribal governments)</a:t>
            </a:r>
            <a:br>
              <a:rPr lang="en-US" dirty="0">
                <a:solidFill>
                  <a:schemeClr val="tx1"/>
                </a:solidFill>
              </a:rPr>
            </a:br>
            <a:r>
              <a:rPr lang="en-US" b="0" i="0" dirty="0">
                <a:solidFill>
                  <a:schemeClr val="tx1"/>
                </a:solidFill>
                <a:effectLst/>
              </a:rPr>
              <a:t>Nonprofits having a 501(c)(3) status with the IRS, other than institutions of higher education</a:t>
            </a:r>
            <a:br>
              <a:rPr lang="en-US" dirty="0">
                <a:solidFill>
                  <a:schemeClr val="tx1"/>
                </a:solidFill>
              </a:rPr>
            </a:br>
            <a:r>
              <a:rPr lang="en-US" b="0" i="0" dirty="0">
                <a:solidFill>
                  <a:schemeClr val="tx1"/>
                </a:solidFill>
                <a:effectLst/>
              </a:rPr>
              <a:t>Special district governments</a:t>
            </a:r>
            <a:br>
              <a:rPr lang="en-US" dirty="0">
                <a:solidFill>
                  <a:schemeClr val="tx1"/>
                </a:solidFill>
              </a:rPr>
            </a:br>
            <a:r>
              <a:rPr lang="en-US" b="0" i="0" dirty="0">
                <a:solidFill>
                  <a:schemeClr val="tx1"/>
                </a:solidFill>
                <a:effectLst/>
              </a:rPr>
              <a:t>City or township governments</a:t>
            </a:r>
            <a:br>
              <a:rPr lang="en-US" dirty="0">
                <a:solidFill>
                  <a:schemeClr val="tx1"/>
                </a:solidFill>
              </a:rPr>
            </a:br>
            <a:r>
              <a:rPr lang="en-US" b="0" i="0" dirty="0">
                <a:solidFill>
                  <a:schemeClr val="tx1"/>
                </a:solidFill>
                <a:effectLst/>
              </a:rPr>
              <a:t>Native American tribal governments (Federally recognized)</a:t>
            </a:r>
            <a:br>
              <a:rPr lang="en-US" dirty="0">
                <a:solidFill>
                  <a:schemeClr val="tx1"/>
                </a:solidFill>
              </a:rPr>
            </a:br>
            <a:r>
              <a:rPr lang="en-US" b="0" i="0" dirty="0">
                <a:solidFill>
                  <a:schemeClr val="tx1"/>
                </a:solidFill>
                <a:effectLst/>
              </a:rPr>
              <a:t>Nonprofits that do not have a 501(c)(3) status with the IRS, other than institutions of higher education</a:t>
            </a:r>
            <a:br>
              <a:rPr lang="en-US" dirty="0">
                <a:solidFill>
                  <a:schemeClr val="tx1"/>
                </a:solidFill>
              </a:rPr>
            </a:br>
            <a:r>
              <a:rPr lang="en-US" b="0" i="0" dirty="0">
                <a:solidFill>
                  <a:schemeClr val="tx1"/>
                </a:solidFill>
                <a:effectLst/>
              </a:rPr>
              <a:t>Public housing authorities/Indian housing authorities</a:t>
            </a:r>
            <a:br>
              <a:rPr lang="en-US" dirty="0">
                <a:solidFill>
                  <a:schemeClr val="tx1"/>
                </a:solidFill>
              </a:rPr>
            </a:br>
            <a:r>
              <a:rPr lang="en-US" b="0" i="0" dirty="0">
                <a:solidFill>
                  <a:schemeClr val="tx1"/>
                </a:solidFill>
                <a:effectLst/>
              </a:rPr>
              <a:t>Independent school districts</a:t>
            </a:r>
            <a:br>
              <a:rPr lang="en-US" dirty="0">
                <a:solidFill>
                  <a:schemeClr val="tx1"/>
                </a:solidFill>
              </a:rPr>
            </a:br>
            <a:r>
              <a:rPr lang="en-US" b="0" i="0" dirty="0">
                <a:solidFill>
                  <a:schemeClr val="tx1"/>
                </a:solidFill>
                <a:effectLst/>
              </a:rPr>
              <a:t>County governments</a:t>
            </a:r>
            <a:br>
              <a:rPr lang="en-US" dirty="0">
                <a:solidFill>
                  <a:schemeClr val="tx1"/>
                </a:solidFill>
              </a:rPr>
            </a:br>
            <a:r>
              <a:rPr lang="en-US" b="0" i="0" dirty="0">
                <a:solidFill>
                  <a:schemeClr val="tx1"/>
                </a:solidFill>
                <a:effectLst/>
              </a:rPr>
              <a:t>Others (see text field entitled "Additional Information on Eligibility" for clarification)</a:t>
            </a:r>
          </a:p>
          <a:p>
            <a:pPr marL="0" indent="0">
              <a:lnSpc>
                <a:spcPct val="100000"/>
              </a:lnSpc>
            </a:pPr>
            <a:r>
              <a:rPr lang="en-US" dirty="0">
                <a:solidFill>
                  <a:srgbClr val="00B0F0"/>
                </a:solidFill>
                <a:ea typeface="Times New Roman" panose="02020603050405020304" pitchFamily="18" charset="0"/>
              </a:rPr>
              <a:t>*https://www.grants.gov/view-opportunity.html?oppId=343402</a:t>
            </a:r>
            <a:endParaRPr lang="en-US" dirty="0">
              <a:solidFill>
                <a:srgbClr val="00B0F0"/>
              </a:solidFill>
              <a:effectLst/>
              <a:ea typeface="Times New Roman" panose="02020603050405020304" pitchFamily="18" charset="0"/>
            </a:endParaRPr>
          </a:p>
        </p:txBody>
      </p:sp>
      <p:sp>
        <p:nvSpPr>
          <p:cNvPr id="4" name="Slide Number Placeholder 3">
            <a:extLst>
              <a:ext uri="{FF2B5EF4-FFF2-40B4-BE49-F238E27FC236}">
                <a16:creationId xmlns:a16="http://schemas.microsoft.com/office/drawing/2014/main" id="{E1E7D98D-6710-41D2-B258-E1A1059D29F8}"/>
              </a:ext>
            </a:extLst>
          </p:cNvPr>
          <p:cNvSpPr>
            <a:spLocks noGrp="1"/>
          </p:cNvSpPr>
          <p:nvPr>
            <p:ph type="sldNum" sz="quarter" idx="12"/>
          </p:nvPr>
        </p:nvSpPr>
        <p:spPr/>
        <p:txBody>
          <a:bodyPr/>
          <a:lstStyle/>
          <a:p>
            <a:fld id="{DBA1B0FB-D917-4C8C-928F-313BD683BF39}" type="slidenum">
              <a:rPr lang="en-US" smtClean="0"/>
              <a:t>20</a:t>
            </a:fld>
            <a:endParaRPr lang="en-US"/>
          </a:p>
        </p:txBody>
      </p:sp>
    </p:spTree>
    <p:extLst>
      <p:ext uri="{BB962C8B-B14F-4D97-AF65-F5344CB8AC3E}">
        <p14:creationId xmlns:p14="http://schemas.microsoft.com/office/powerpoint/2010/main" val="19826293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Oval 35">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40" name="Group 39">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41" name="Freeform: Shape 40">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Oval 42">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Oval 43">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46" name="Rectangle 45">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descr="Data Points Digital background">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a:xfrm>
            <a:off x="0" y="-4"/>
            <a:ext cx="12192000" cy="6858000"/>
          </a:xfrm>
        </p:spPr>
      </p:pic>
      <p:sp>
        <p:nvSpPr>
          <p:cNvPr id="48" name="Rectangle 47">
            <a:extLst>
              <a:ext uri="{FF2B5EF4-FFF2-40B4-BE49-F238E27FC236}">
                <a16:creationId xmlns:a16="http://schemas.microsoft.com/office/drawing/2014/main" id="{3C64A91D-E535-4C24-A0E3-96A3810E3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26FC4867-BA3E-4F8E-AB23-684F34DF3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4">
            <a:extLst>
              <a:ext uri="{FF2B5EF4-FFF2-40B4-BE49-F238E27FC236}">
                <a16:creationId xmlns:a16="http://schemas.microsoft.com/office/drawing/2014/main" id="{40F1DF5B-353A-4270-8C10-6A1509441174}"/>
              </a:ext>
            </a:extLst>
          </p:cNvPr>
          <p:cNvSpPr>
            <a:spLocks noGrp="1"/>
          </p:cNvSpPr>
          <p:nvPr>
            <p:ph type="ctrTitle"/>
          </p:nvPr>
        </p:nvSpPr>
        <p:spPr>
          <a:xfrm>
            <a:off x="386326" y="137867"/>
            <a:ext cx="8186737" cy="1084271"/>
          </a:xfrm>
        </p:spPr>
        <p:txBody>
          <a:bodyPr vert="horz" wrap="square" lIns="0" tIns="0" rIns="0" bIns="0" rtlCol="0" anchor="b" anchorCtr="0">
            <a:normAutofit/>
          </a:bodyPr>
          <a:lstStyle/>
          <a:p>
            <a:pPr>
              <a:lnSpc>
                <a:spcPct val="100000"/>
              </a:lnSpc>
            </a:pPr>
            <a:r>
              <a:rPr lang="en-US" sz="6400" kern="1200" dirty="0">
                <a:solidFill>
                  <a:schemeClr val="tx1"/>
                </a:solidFill>
                <a:latin typeface="+mj-lt"/>
                <a:ea typeface="+mj-ea"/>
                <a:cs typeface="+mj-cs"/>
              </a:rPr>
              <a:t>What We Know </a:t>
            </a:r>
          </a:p>
        </p:txBody>
      </p:sp>
      <p:sp>
        <p:nvSpPr>
          <p:cNvPr id="16" name="Subtitle 15">
            <a:extLst>
              <a:ext uri="{FF2B5EF4-FFF2-40B4-BE49-F238E27FC236}">
                <a16:creationId xmlns:a16="http://schemas.microsoft.com/office/drawing/2014/main" id="{4BDCF583-1D5D-4235-97C2-39272B80A0B1}"/>
              </a:ext>
            </a:extLst>
          </p:cNvPr>
          <p:cNvSpPr>
            <a:spLocks noGrp="1"/>
          </p:cNvSpPr>
          <p:nvPr>
            <p:ph type="subTitle" idx="1"/>
          </p:nvPr>
        </p:nvSpPr>
        <p:spPr>
          <a:xfrm>
            <a:off x="70925" y="1733339"/>
            <a:ext cx="12050150" cy="4980003"/>
          </a:xfrm>
        </p:spPr>
        <p:txBody>
          <a:bodyPr vert="horz" wrap="square" lIns="0" tIns="0" rIns="0" bIns="0" rtlCol="0">
            <a:normAutofit/>
          </a:bodyPr>
          <a:lstStyle/>
          <a:p>
            <a:pPr marL="0" indent="0">
              <a:lnSpc>
                <a:spcPct val="100000"/>
              </a:lnSpc>
              <a:buNone/>
            </a:pPr>
            <a:r>
              <a:rPr lang="en-US" dirty="0">
                <a:solidFill>
                  <a:schemeClr val="tx2"/>
                </a:solidFill>
              </a:rPr>
              <a:t>According to its own website, CDC and its partners are actively monitoring reports of myocarditis and pericarditis after Covid vaccination.*  However, the last updated report of any follow-up study was September 23, 2022.  These results were</a:t>
            </a:r>
            <a:r>
              <a:rPr lang="en-US" kern="1200" dirty="0">
                <a:solidFill>
                  <a:schemeClr val="tx2"/>
                </a:solidFill>
                <a:ea typeface="+mn-ea"/>
                <a:cs typeface="+mn-cs"/>
              </a:rPr>
              <a:t> published by The Lancet on September 21, 2022.  The study</a:t>
            </a:r>
            <a:r>
              <a:rPr lang="en-US" dirty="0">
                <a:solidFill>
                  <a:schemeClr val="tx2"/>
                </a:solidFill>
              </a:rPr>
              <a:t> provides data on outcomes in individuals with myocarditis after mRNA Covid vaccination and quality of life at least 90 days since onset of myocarditis after mRNA vaccination between the dates of August 24, 2021 and January 12, 2022**.  </a:t>
            </a:r>
          </a:p>
          <a:p>
            <a:pPr marL="0" indent="0">
              <a:lnSpc>
                <a:spcPct val="100000"/>
              </a:lnSpc>
            </a:pPr>
            <a:endParaRPr lang="en-US" dirty="0">
              <a:solidFill>
                <a:srgbClr val="00B0F0"/>
              </a:solidFill>
              <a:ea typeface="Times New Roman" panose="02020603050405020304" pitchFamily="18" charset="0"/>
            </a:endParaRPr>
          </a:p>
          <a:p>
            <a:pPr marL="0" indent="0">
              <a:lnSpc>
                <a:spcPct val="100000"/>
              </a:lnSpc>
            </a:pPr>
            <a:endParaRPr lang="en-US" dirty="0">
              <a:solidFill>
                <a:srgbClr val="00B0F0"/>
              </a:solidFill>
              <a:ea typeface="Times New Roman" panose="02020603050405020304" pitchFamily="18" charset="0"/>
            </a:endParaRPr>
          </a:p>
          <a:p>
            <a:pPr marL="0" indent="0">
              <a:lnSpc>
                <a:spcPct val="100000"/>
              </a:lnSpc>
            </a:pPr>
            <a:r>
              <a:rPr lang="en-US" sz="1200" dirty="0">
                <a:solidFill>
                  <a:srgbClr val="00B0F0"/>
                </a:solidFill>
                <a:ea typeface="Times New Roman" panose="02020603050405020304" pitchFamily="18" charset="0"/>
              </a:rPr>
              <a:t>*https://www.cdc.gov/coronavirus/2019-ncov/vaccines/safety/myocarditis.html</a:t>
            </a:r>
          </a:p>
          <a:p>
            <a:pPr marL="0" indent="0">
              <a:lnSpc>
                <a:spcPct val="100000"/>
              </a:lnSpc>
            </a:pPr>
            <a:r>
              <a:rPr lang="en-US" sz="1200" dirty="0">
                <a:solidFill>
                  <a:srgbClr val="00B0F0"/>
                </a:solidFill>
                <a:ea typeface="Times New Roman" panose="02020603050405020304" pitchFamily="18" charset="0"/>
              </a:rPr>
              <a:t>**https://www.thelancet.com/journals/lanchi/article/PIIS2352-4642(22)00244-9/fulltext</a:t>
            </a:r>
            <a:endParaRPr lang="en-US" sz="1200" dirty="0">
              <a:solidFill>
                <a:srgbClr val="00B0F0"/>
              </a:solidFill>
              <a:effectLst/>
              <a:ea typeface="Times New Roman" panose="02020603050405020304" pitchFamily="18" charset="0"/>
            </a:endParaRPr>
          </a:p>
        </p:txBody>
      </p:sp>
      <p:sp>
        <p:nvSpPr>
          <p:cNvPr id="4" name="Slide Number Placeholder 3">
            <a:extLst>
              <a:ext uri="{FF2B5EF4-FFF2-40B4-BE49-F238E27FC236}">
                <a16:creationId xmlns:a16="http://schemas.microsoft.com/office/drawing/2014/main" id="{E1E7D98D-6710-41D2-B258-E1A1059D29F8}"/>
              </a:ext>
            </a:extLst>
          </p:cNvPr>
          <p:cNvSpPr>
            <a:spLocks noGrp="1"/>
          </p:cNvSpPr>
          <p:nvPr>
            <p:ph type="sldNum" sz="quarter" idx="12"/>
          </p:nvPr>
        </p:nvSpPr>
        <p:spPr>
          <a:xfrm>
            <a:off x="9948863" y="6175807"/>
            <a:ext cx="1692274" cy="430887"/>
          </a:xfrm>
        </p:spPr>
        <p:txBody>
          <a:bodyPr/>
          <a:lstStyle/>
          <a:p>
            <a:r>
              <a:rPr lang="en-US" sz="1400" dirty="0"/>
              <a:t>Study results continued next page</a:t>
            </a:r>
          </a:p>
        </p:txBody>
      </p:sp>
    </p:spTree>
    <p:extLst>
      <p:ext uri="{BB962C8B-B14F-4D97-AF65-F5344CB8AC3E}">
        <p14:creationId xmlns:p14="http://schemas.microsoft.com/office/powerpoint/2010/main" val="19211848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Oval 35">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40" name="Group 39">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41" name="Freeform: Shape 40">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Oval 42">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Oval 43">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46" name="Rectangle 45">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descr="Data Points Digital background">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a:xfrm>
            <a:off x="0" y="-4"/>
            <a:ext cx="12192000" cy="6858000"/>
          </a:xfrm>
        </p:spPr>
      </p:pic>
      <p:sp>
        <p:nvSpPr>
          <p:cNvPr id="48" name="Rectangle 47">
            <a:extLst>
              <a:ext uri="{FF2B5EF4-FFF2-40B4-BE49-F238E27FC236}">
                <a16:creationId xmlns:a16="http://schemas.microsoft.com/office/drawing/2014/main" id="{3C64A91D-E535-4C24-A0E3-96A3810E3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26FC4867-BA3E-4F8E-AB23-684F34DF3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4">
            <a:extLst>
              <a:ext uri="{FF2B5EF4-FFF2-40B4-BE49-F238E27FC236}">
                <a16:creationId xmlns:a16="http://schemas.microsoft.com/office/drawing/2014/main" id="{40F1DF5B-353A-4270-8C10-6A1509441174}"/>
              </a:ext>
            </a:extLst>
          </p:cNvPr>
          <p:cNvSpPr>
            <a:spLocks noGrp="1"/>
          </p:cNvSpPr>
          <p:nvPr>
            <p:ph type="ctrTitle"/>
          </p:nvPr>
        </p:nvSpPr>
        <p:spPr>
          <a:xfrm>
            <a:off x="386326" y="137867"/>
            <a:ext cx="8186737" cy="1084271"/>
          </a:xfrm>
        </p:spPr>
        <p:txBody>
          <a:bodyPr vert="horz" wrap="square" lIns="0" tIns="0" rIns="0" bIns="0" rtlCol="0" anchor="b" anchorCtr="0">
            <a:normAutofit/>
          </a:bodyPr>
          <a:lstStyle/>
          <a:p>
            <a:pPr>
              <a:lnSpc>
                <a:spcPct val="100000"/>
              </a:lnSpc>
            </a:pPr>
            <a:r>
              <a:rPr lang="en-US" sz="6400" kern="1200" dirty="0">
                <a:solidFill>
                  <a:schemeClr val="tx1"/>
                </a:solidFill>
                <a:latin typeface="+mj-lt"/>
                <a:ea typeface="+mj-ea"/>
                <a:cs typeface="+mj-cs"/>
              </a:rPr>
              <a:t>What We Know </a:t>
            </a:r>
          </a:p>
        </p:txBody>
      </p:sp>
      <p:sp>
        <p:nvSpPr>
          <p:cNvPr id="16" name="Subtitle 15">
            <a:extLst>
              <a:ext uri="{FF2B5EF4-FFF2-40B4-BE49-F238E27FC236}">
                <a16:creationId xmlns:a16="http://schemas.microsoft.com/office/drawing/2014/main" id="{4BDCF583-1D5D-4235-97C2-39272B80A0B1}"/>
              </a:ext>
            </a:extLst>
          </p:cNvPr>
          <p:cNvSpPr>
            <a:spLocks noGrp="1"/>
          </p:cNvSpPr>
          <p:nvPr>
            <p:ph type="subTitle" idx="1"/>
          </p:nvPr>
        </p:nvSpPr>
        <p:spPr>
          <a:xfrm>
            <a:off x="70925" y="1733339"/>
            <a:ext cx="12050150" cy="4980003"/>
          </a:xfrm>
        </p:spPr>
        <p:txBody>
          <a:bodyPr vert="horz" wrap="square" lIns="0" tIns="0" rIns="0" bIns="0" rtlCol="0">
            <a:normAutofit/>
          </a:bodyPr>
          <a:lstStyle/>
          <a:p>
            <a:pPr marL="0" indent="0">
              <a:lnSpc>
                <a:spcPct val="100000"/>
              </a:lnSpc>
              <a:buNone/>
            </a:pPr>
            <a:r>
              <a:rPr lang="en-US" dirty="0">
                <a:solidFill>
                  <a:schemeClr val="tx1"/>
                </a:solidFill>
                <a:ea typeface="Times New Roman" panose="02020603050405020304" pitchFamily="18" charset="0"/>
              </a:rPr>
              <a:t>The Lancet Study Data * –</a:t>
            </a:r>
          </a:p>
          <a:p>
            <a:pPr marL="0" indent="0">
              <a:lnSpc>
                <a:spcPct val="100000"/>
              </a:lnSpc>
              <a:buNone/>
            </a:pPr>
            <a:r>
              <a:rPr lang="en-US" dirty="0">
                <a:solidFill>
                  <a:schemeClr val="tx1"/>
                </a:solidFill>
                <a:ea typeface="Times New Roman" panose="02020603050405020304" pitchFamily="18" charset="0"/>
              </a:rPr>
              <a:t>Surveys were conducted in US individuals aged 12-29 with myocarditis after mRNA whom a report was filed to the </a:t>
            </a:r>
            <a:r>
              <a:rPr lang="en-US" b="1" i="1" dirty="0">
                <a:solidFill>
                  <a:schemeClr val="tx1"/>
                </a:solidFill>
                <a:ea typeface="Times New Roman" panose="02020603050405020304" pitchFamily="18" charset="0"/>
              </a:rPr>
              <a:t>passive</a:t>
            </a:r>
            <a:r>
              <a:rPr lang="en-US" dirty="0">
                <a:solidFill>
                  <a:schemeClr val="tx1"/>
                </a:solidFill>
                <a:ea typeface="Times New Roman" panose="02020603050405020304" pitchFamily="18" charset="0"/>
              </a:rPr>
              <a:t> reporting VAERS system between January 12 and November 5 2021.</a:t>
            </a:r>
          </a:p>
          <a:p>
            <a:pPr marL="0" indent="0">
              <a:lnSpc>
                <a:spcPct val="100000"/>
              </a:lnSpc>
              <a:buNone/>
            </a:pPr>
            <a:r>
              <a:rPr lang="en-US" dirty="0">
                <a:solidFill>
                  <a:schemeClr val="tx1"/>
                </a:solidFill>
                <a:ea typeface="Times New Roman" panose="02020603050405020304" pitchFamily="18" charset="0"/>
              </a:rPr>
              <a:t>Data was collected for 519 of the 836 eligible patients via patient survey and health care provider survey.   Median patient age 17 years with 88% being male and 12% female.  393 patients received a health care provider assessment for myocarditis which is an astounding 75.7%.  104 patients (26%) were prescribed daily medication related to myocarditis</a:t>
            </a:r>
          </a:p>
          <a:p>
            <a:pPr marL="457200" indent="-457200">
              <a:lnSpc>
                <a:spcPct val="100000"/>
              </a:lnSpc>
              <a:buAutoNum type="arabicPeriod"/>
            </a:pPr>
            <a:endParaRPr lang="en-US" dirty="0">
              <a:solidFill>
                <a:schemeClr val="tx1"/>
              </a:solidFill>
              <a:effectLst/>
              <a:ea typeface="Times New Roman" panose="02020603050405020304" pitchFamily="18" charset="0"/>
            </a:endParaRPr>
          </a:p>
          <a:p>
            <a:pPr marL="0" indent="0">
              <a:lnSpc>
                <a:spcPct val="100000"/>
              </a:lnSpc>
              <a:buNone/>
            </a:pPr>
            <a:r>
              <a:rPr lang="en-US" sz="1100" dirty="0">
                <a:solidFill>
                  <a:srgbClr val="00B0F0"/>
                </a:solidFill>
                <a:ea typeface="Times New Roman" panose="02020603050405020304" pitchFamily="18" charset="0"/>
              </a:rPr>
              <a:t>*https://www.thelancet.com/action/showPdf?pii=S2352-4642%2822%2900244-9</a:t>
            </a:r>
          </a:p>
          <a:p>
            <a:pPr marL="0" indent="0">
              <a:lnSpc>
                <a:spcPct val="100000"/>
              </a:lnSpc>
              <a:buNone/>
            </a:pPr>
            <a:endParaRPr lang="en-US" dirty="0">
              <a:solidFill>
                <a:schemeClr val="tx1"/>
              </a:solidFill>
              <a:effectLst/>
              <a:ea typeface="Times New Roman" panose="02020603050405020304" pitchFamily="18" charset="0"/>
            </a:endParaRPr>
          </a:p>
        </p:txBody>
      </p:sp>
      <p:sp>
        <p:nvSpPr>
          <p:cNvPr id="4" name="Slide Number Placeholder 3">
            <a:extLst>
              <a:ext uri="{FF2B5EF4-FFF2-40B4-BE49-F238E27FC236}">
                <a16:creationId xmlns:a16="http://schemas.microsoft.com/office/drawing/2014/main" id="{E1E7D98D-6710-41D2-B258-E1A1059D29F8}"/>
              </a:ext>
            </a:extLst>
          </p:cNvPr>
          <p:cNvSpPr>
            <a:spLocks noGrp="1"/>
          </p:cNvSpPr>
          <p:nvPr>
            <p:ph type="sldNum" sz="quarter" idx="12"/>
          </p:nvPr>
        </p:nvSpPr>
        <p:spPr/>
        <p:txBody>
          <a:bodyPr/>
          <a:lstStyle/>
          <a:p>
            <a:fld id="{DBA1B0FB-D917-4C8C-928F-313BD683BF39}" type="slidenum">
              <a:rPr lang="en-US" smtClean="0"/>
              <a:t>22</a:t>
            </a:fld>
            <a:endParaRPr lang="en-US"/>
          </a:p>
        </p:txBody>
      </p:sp>
    </p:spTree>
    <p:extLst>
      <p:ext uri="{BB962C8B-B14F-4D97-AF65-F5344CB8AC3E}">
        <p14:creationId xmlns:p14="http://schemas.microsoft.com/office/powerpoint/2010/main" val="40896939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Oval 35">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40" name="Group 39">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41" name="Freeform: Shape 40">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Oval 42">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Oval 43">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46" name="Rectangle 45">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descr="Data Points Digital background">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a:xfrm>
            <a:off x="0" y="-4"/>
            <a:ext cx="12192000" cy="6858000"/>
          </a:xfrm>
        </p:spPr>
      </p:pic>
      <p:sp>
        <p:nvSpPr>
          <p:cNvPr id="48" name="Rectangle 47">
            <a:extLst>
              <a:ext uri="{FF2B5EF4-FFF2-40B4-BE49-F238E27FC236}">
                <a16:creationId xmlns:a16="http://schemas.microsoft.com/office/drawing/2014/main" id="{3C64A91D-E535-4C24-A0E3-96A3810E3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26FC4867-BA3E-4F8E-AB23-684F34DF3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4">
            <a:extLst>
              <a:ext uri="{FF2B5EF4-FFF2-40B4-BE49-F238E27FC236}">
                <a16:creationId xmlns:a16="http://schemas.microsoft.com/office/drawing/2014/main" id="{40F1DF5B-353A-4270-8C10-6A1509441174}"/>
              </a:ext>
            </a:extLst>
          </p:cNvPr>
          <p:cNvSpPr>
            <a:spLocks noGrp="1"/>
          </p:cNvSpPr>
          <p:nvPr>
            <p:ph type="ctrTitle"/>
          </p:nvPr>
        </p:nvSpPr>
        <p:spPr>
          <a:xfrm>
            <a:off x="386326" y="137867"/>
            <a:ext cx="8186737" cy="1084271"/>
          </a:xfrm>
        </p:spPr>
        <p:txBody>
          <a:bodyPr vert="horz" wrap="square" lIns="0" tIns="0" rIns="0" bIns="0" rtlCol="0" anchor="b" anchorCtr="0">
            <a:normAutofit/>
          </a:bodyPr>
          <a:lstStyle/>
          <a:p>
            <a:pPr>
              <a:lnSpc>
                <a:spcPct val="100000"/>
              </a:lnSpc>
            </a:pPr>
            <a:r>
              <a:rPr lang="en-US" sz="6400" kern="1200" dirty="0">
                <a:solidFill>
                  <a:schemeClr val="tx1"/>
                </a:solidFill>
                <a:latin typeface="+mj-lt"/>
                <a:ea typeface="+mj-ea"/>
                <a:cs typeface="+mj-cs"/>
              </a:rPr>
              <a:t>What We Know </a:t>
            </a:r>
          </a:p>
        </p:txBody>
      </p:sp>
      <p:sp>
        <p:nvSpPr>
          <p:cNvPr id="16" name="Subtitle 15">
            <a:extLst>
              <a:ext uri="{FF2B5EF4-FFF2-40B4-BE49-F238E27FC236}">
                <a16:creationId xmlns:a16="http://schemas.microsoft.com/office/drawing/2014/main" id="{4BDCF583-1D5D-4235-97C2-39272B80A0B1}"/>
              </a:ext>
            </a:extLst>
          </p:cNvPr>
          <p:cNvSpPr>
            <a:spLocks noGrp="1"/>
          </p:cNvSpPr>
          <p:nvPr>
            <p:ph type="subTitle" idx="1"/>
          </p:nvPr>
        </p:nvSpPr>
        <p:spPr>
          <a:xfrm>
            <a:off x="70925" y="1733339"/>
            <a:ext cx="12050150" cy="4980003"/>
          </a:xfrm>
        </p:spPr>
        <p:txBody>
          <a:bodyPr vert="horz" wrap="square" lIns="0" tIns="0" rIns="0" bIns="0" rtlCol="0">
            <a:normAutofit fontScale="85000" lnSpcReduction="20000"/>
          </a:bodyPr>
          <a:lstStyle/>
          <a:p>
            <a:pPr marL="0" indent="0">
              <a:lnSpc>
                <a:spcPct val="100000"/>
              </a:lnSpc>
              <a:buNone/>
            </a:pPr>
            <a:r>
              <a:rPr lang="en-US" dirty="0">
                <a:solidFill>
                  <a:schemeClr val="tx1"/>
                </a:solidFill>
                <a:ea typeface="Times New Roman" panose="02020603050405020304" pitchFamily="18" charset="0"/>
              </a:rPr>
              <a:t>The Lancet Study Data (</a:t>
            </a:r>
            <a:r>
              <a:rPr lang="en-US" dirty="0" err="1">
                <a:solidFill>
                  <a:schemeClr val="tx1"/>
                </a:solidFill>
                <a:ea typeface="Times New Roman" panose="02020603050405020304" pitchFamily="18" charset="0"/>
              </a:rPr>
              <a:t>cont</a:t>
            </a:r>
            <a:r>
              <a:rPr lang="en-US" dirty="0">
                <a:solidFill>
                  <a:schemeClr val="tx1"/>
                </a:solidFill>
                <a:ea typeface="Times New Roman" panose="02020603050405020304" pitchFamily="18" charset="0"/>
              </a:rPr>
              <a:t>) * –</a:t>
            </a:r>
          </a:p>
          <a:p>
            <a:pPr marL="0" indent="0">
              <a:lnSpc>
                <a:spcPct val="100000"/>
              </a:lnSpc>
              <a:buNone/>
            </a:pPr>
            <a:r>
              <a:rPr lang="en-US" dirty="0">
                <a:solidFill>
                  <a:schemeClr val="tx1"/>
                </a:solidFill>
                <a:ea typeface="Times New Roman" panose="02020603050405020304" pitchFamily="18" charset="0"/>
              </a:rPr>
              <a:t>249 individuals completed the quality of life portion on the patient survey which yielded the following results: </a:t>
            </a:r>
          </a:p>
          <a:p>
            <a:pPr marL="457200" indent="-457200">
              <a:lnSpc>
                <a:spcPct val="100000"/>
              </a:lnSpc>
              <a:buAutoNum type="arabicPeriod"/>
            </a:pPr>
            <a:r>
              <a:rPr lang="en-US" sz="2000" dirty="0">
                <a:solidFill>
                  <a:schemeClr val="tx1"/>
                </a:solidFill>
                <a:ea typeface="Times New Roman" panose="02020603050405020304" pitchFamily="18" charset="0"/>
              </a:rPr>
              <a:t>4 (2%) reported problems with self-care</a:t>
            </a:r>
          </a:p>
          <a:p>
            <a:pPr marL="457200" indent="-457200">
              <a:lnSpc>
                <a:spcPct val="100000"/>
              </a:lnSpc>
              <a:buAutoNum type="arabicPeriod"/>
            </a:pPr>
            <a:r>
              <a:rPr lang="en-US" sz="2000" dirty="0">
                <a:solidFill>
                  <a:schemeClr val="tx1"/>
                </a:solidFill>
                <a:ea typeface="Times New Roman" panose="02020603050405020304" pitchFamily="18" charset="0"/>
              </a:rPr>
              <a:t>13 (5%) reported mobility issues</a:t>
            </a:r>
          </a:p>
          <a:p>
            <a:pPr marL="457200" indent="-457200">
              <a:lnSpc>
                <a:spcPct val="100000"/>
              </a:lnSpc>
              <a:buAutoNum type="arabicPeriod"/>
            </a:pPr>
            <a:r>
              <a:rPr lang="en-US" sz="2000" dirty="0">
                <a:solidFill>
                  <a:schemeClr val="tx1"/>
                </a:solidFill>
                <a:ea typeface="Times New Roman" panose="02020603050405020304" pitchFamily="18" charset="0"/>
              </a:rPr>
              <a:t>49 (205) reported problems performing usual activities</a:t>
            </a:r>
          </a:p>
          <a:p>
            <a:pPr marL="457200" indent="-457200">
              <a:lnSpc>
                <a:spcPct val="100000"/>
              </a:lnSpc>
              <a:buAutoNum type="arabicPeriod"/>
            </a:pPr>
            <a:r>
              <a:rPr lang="en-US" sz="2000" dirty="0">
                <a:solidFill>
                  <a:schemeClr val="tx1"/>
                </a:solidFill>
                <a:ea typeface="Times New Roman" panose="02020603050405020304" pitchFamily="18" charset="0"/>
              </a:rPr>
              <a:t>74 (30%) reported pain</a:t>
            </a:r>
          </a:p>
          <a:p>
            <a:pPr marL="457200" indent="-457200">
              <a:lnSpc>
                <a:spcPct val="100000"/>
              </a:lnSpc>
              <a:buAutoNum type="arabicPeriod"/>
            </a:pPr>
            <a:r>
              <a:rPr lang="en-US" sz="2000" dirty="0">
                <a:solidFill>
                  <a:schemeClr val="tx1"/>
                </a:solidFill>
                <a:ea typeface="Times New Roman" panose="02020603050405020304" pitchFamily="18" charset="0"/>
              </a:rPr>
              <a:t>114 (46%) reported signs of depression</a:t>
            </a:r>
          </a:p>
          <a:p>
            <a:pPr marL="0" indent="0">
              <a:lnSpc>
                <a:spcPct val="100000"/>
              </a:lnSpc>
            </a:pPr>
            <a:r>
              <a:rPr lang="en-US" sz="2000" dirty="0">
                <a:solidFill>
                  <a:schemeClr val="tx1"/>
                </a:solidFill>
                <a:ea typeface="Times New Roman" panose="02020603050405020304" pitchFamily="18" charset="0"/>
              </a:rPr>
              <a:t>Final Interpretation – These findings might not be generalizable given the </a:t>
            </a:r>
            <a:r>
              <a:rPr lang="en-US" sz="2000" b="1" i="1" dirty="0">
                <a:solidFill>
                  <a:schemeClr val="tx1"/>
                </a:solidFill>
                <a:ea typeface="Times New Roman" panose="02020603050405020304" pitchFamily="18" charset="0"/>
              </a:rPr>
              <a:t>small sample size</a:t>
            </a:r>
            <a:r>
              <a:rPr lang="en-US" sz="2000" dirty="0">
                <a:solidFill>
                  <a:schemeClr val="tx1"/>
                </a:solidFill>
                <a:ea typeface="Times New Roman" panose="02020603050405020304" pitchFamily="18" charset="0"/>
              </a:rPr>
              <a:t>.  Further follow-up is needed for the subset of patients with atypical test results.</a:t>
            </a:r>
          </a:p>
          <a:p>
            <a:pPr marL="0" indent="0">
              <a:lnSpc>
                <a:spcPct val="100000"/>
              </a:lnSpc>
            </a:pPr>
            <a:r>
              <a:rPr lang="en-US" sz="2000" dirty="0">
                <a:solidFill>
                  <a:schemeClr val="tx1"/>
                </a:solidFill>
                <a:effectLst/>
                <a:ea typeface="Times New Roman" panose="02020603050405020304" pitchFamily="18" charset="0"/>
              </a:rPr>
              <a:t>What this tells me?  Ongoing and ample studies have not </a:t>
            </a:r>
            <a:r>
              <a:rPr lang="en-US" sz="2000" dirty="0">
                <a:solidFill>
                  <a:schemeClr val="tx1"/>
                </a:solidFill>
                <a:ea typeface="Times New Roman" panose="02020603050405020304" pitchFamily="18" charset="0"/>
              </a:rPr>
              <a:t>been completed to support safety, efficacy and continued recommendation of mRNA vaccines in children.  This also tells me that information available on VAERS, the passive reporting system being used to collect the data, is clearly not provided sufficient sample sizes to complete the studies used in the determination of continued recommendations.  </a:t>
            </a:r>
            <a:endParaRPr lang="en-US" sz="2000" dirty="0">
              <a:solidFill>
                <a:schemeClr val="tx1"/>
              </a:solidFill>
              <a:effectLst/>
              <a:ea typeface="Times New Roman" panose="02020603050405020304" pitchFamily="18" charset="0"/>
            </a:endParaRPr>
          </a:p>
          <a:p>
            <a:pPr marL="0" indent="0">
              <a:lnSpc>
                <a:spcPct val="100000"/>
              </a:lnSpc>
              <a:buNone/>
            </a:pPr>
            <a:r>
              <a:rPr lang="en-US" sz="1100" dirty="0">
                <a:solidFill>
                  <a:srgbClr val="00B0F0"/>
                </a:solidFill>
                <a:ea typeface="Times New Roman" panose="02020603050405020304" pitchFamily="18" charset="0"/>
              </a:rPr>
              <a:t>*https://www.thelancet.com/action/showPdf?pii=S2352-4642%2822%2900244-9</a:t>
            </a:r>
          </a:p>
          <a:p>
            <a:pPr marL="0" indent="0">
              <a:lnSpc>
                <a:spcPct val="100000"/>
              </a:lnSpc>
              <a:buNone/>
            </a:pPr>
            <a:endParaRPr lang="en-US" dirty="0">
              <a:solidFill>
                <a:schemeClr val="tx1"/>
              </a:solidFill>
              <a:effectLst/>
              <a:ea typeface="Times New Roman" panose="02020603050405020304" pitchFamily="18" charset="0"/>
            </a:endParaRPr>
          </a:p>
        </p:txBody>
      </p:sp>
      <p:sp>
        <p:nvSpPr>
          <p:cNvPr id="4" name="Slide Number Placeholder 3">
            <a:extLst>
              <a:ext uri="{FF2B5EF4-FFF2-40B4-BE49-F238E27FC236}">
                <a16:creationId xmlns:a16="http://schemas.microsoft.com/office/drawing/2014/main" id="{E1E7D98D-6710-41D2-B258-E1A1059D29F8}"/>
              </a:ext>
            </a:extLst>
          </p:cNvPr>
          <p:cNvSpPr>
            <a:spLocks noGrp="1"/>
          </p:cNvSpPr>
          <p:nvPr>
            <p:ph type="sldNum" sz="quarter" idx="12"/>
          </p:nvPr>
        </p:nvSpPr>
        <p:spPr/>
        <p:txBody>
          <a:bodyPr/>
          <a:lstStyle/>
          <a:p>
            <a:fld id="{DBA1B0FB-D917-4C8C-928F-313BD683BF39}" type="slidenum">
              <a:rPr lang="en-US" smtClean="0"/>
              <a:t>23</a:t>
            </a:fld>
            <a:endParaRPr lang="en-US"/>
          </a:p>
        </p:txBody>
      </p:sp>
    </p:spTree>
    <p:extLst>
      <p:ext uri="{BB962C8B-B14F-4D97-AF65-F5344CB8AC3E}">
        <p14:creationId xmlns:p14="http://schemas.microsoft.com/office/powerpoint/2010/main" val="40265053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Oval 35">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40" name="Group 39">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41" name="Freeform: Shape 40">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Oval 42">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Oval 43">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46" name="Rectangle 45">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descr="Data Points Digital background">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a:xfrm>
            <a:off x="0" y="-4"/>
            <a:ext cx="12192000" cy="6858000"/>
          </a:xfrm>
        </p:spPr>
      </p:pic>
      <p:sp>
        <p:nvSpPr>
          <p:cNvPr id="48" name="Rectangle 47">
            <a:extLst>
              <a:ext uri="{FF2B5EF4-FFF2-40B4-BE49-F238E27FC236}">
                <a16:creationId xmlns:a16="http://schemas.microsoft.com/office/drawing/2014/main" id="{3C64A91D-E535-4C24-A0E3-96A3810E3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26FC4867-BA3E-4F8E-AB23-684F34DF3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4">
            <a:extLst>
              <a:ext uri="{FF2B5EF4-FFF2-40B4-BE49-F238E27FC236}">
                <a16:creationId xmlns:a16="http://schemas.microsoft.com/office/drawing/2014/main" id="{40F1DF5B-353A-4270-8C10-6A1509441174}"/>
              </a:ext>
            </a:extLst>
          </p:cNvPr>
          <p:cNvSpPr>
            <a:spLocks noGrp="1"/>
          </p:cNvSpPr>
          <p:nvPr>
            <p:ph type="ctrTitle"/>
          </p:nvPr>
        </p:nvSpPr>
        <p:spPr>
          <a:xfrm>
            <a:off x="386326" y="137867"/>
            <a:ext cx="8186737" cy="1084271"/>
          </a:xfrm>
        </p:spPr>
        <p:txBody>
          <a:bodyPr vert="horz" wrap="square" lIns="0" tIns="0" rIns="0" bIns="0" rtlCol="0" anchor="b" anchorCtr="0">
            <a:normAutofit/>
          </a:bodyPr>
          <a:lstStyle/>
          <a:p>
            <a:pPr>
              <a:lnSpc>
                <a:spcPct val="100000"/>
              </a:lnSpc>
            </a:pPr>
            <a:r>
              <a:rPr lang="en-US" sz="6400" kern="1200" dirty="0">
                <a:solidFill>
                  <a:schemeClr val="tx1"/>
                </a:solidFill>
                <a:latin typeface="+mj-lt"/>
                <a:ea typeface="+mj-ea"/>
                <a:cs typeface="+mj-cs"/>
              </a:rPr>
              <a:t>What We Know </a:t>
            </a:r>
          </a:p>
        </p:txBody>
      </p:sp>
      <p:sp>
        <p:nvSpPr>
          <p:cNvPr id="16" name="Subtitle 15">
            <a:extLst>
              <a:ext uri="{FF2B5EF4-FFF2-40B4-BE49-F238E27FC236}">
                <a16:creationId xmlns:a16="http://schemas.microsoft.com/office/drawing/2014/main" id="{4BDCF583-1D5D-4235-97C2-39272B80A0B1}"/>
              </a:ext>
            </a:extLst>
          </p:cNvPr>
          <p:cNvSpPr>
            <a:spLocks noGrp="1"/>
          </p:cNvSpPr>
          <p:nvPr>
            <p:ph type="subTitle" idx="1"/>
          </p:nvPr>
        </p:nvSpPr>
        <p:spPr>
          <a:xfrm>
            <a:off x="70925" y="1733339"/>
            <a:ext cx="12050150" cy="4980003"/>
          </a:xfrm>
        </p:spPr>
        <p:txBody>
          <a:bodyPr vert="horz" wrap="square" lIns="0" tIns="0" rIns="0" bIns="0" rtlCol="0">
            <a:normAutofit fontScale="85000" lnSpcReduction="20000"/>
          </a:bodyPr>
          <a:lstStyle/>
          <a:p>
            <a:pPr marL="0" indent="0">
              <a:lnSpc>
                <a:spcPct val="100000"/>
              </a:lnSpc>
              <a:buNone/>
            </a:pPr>
            <a:r>
              <a:rPr lang="en-US" dirty="0">
                <a:solidFill>
                  <a:schemeClr val="tx1"/>
                </a:solidFill>
                <a:ea typeface="Times New Roman" panose="02020603050405020304" pitchFamily="18" charset="0"/>
              </a:rPr>
              <a:t>The Lancet Study Data (</a:t>
            </a:r>
            <a:r>
              <a:rPr lang="en-US" dirty="0" err="1">
                <a:solidFill>
                  <a:schemeClr val="tx1"/>
                </a:solidFill>
                <a:ea typeface="Times New Roman" panose="02020603050405020304" pitchFamily="18" charset="0"/>
              </a:rPr>
              <a:t>cont</a:t>
            </a:r>
            <a:r>
              <a:rPr lang="en-US" dirty="0">
                <a:solidFill>
                  <a:schemeClr val="tx1"/>
                </a:solidFill>
                <a:ea typeface="Times New Roman" panose="02020603050405020304" pitchFamily="18" charset="0"/>
              </a:rPr>
              <a:t>) * –</a:t>
            </a:r>
          </a:p>
          <a:p>
            <a:pPr marL="0" indent="0">
              <a:lnSpc>
                <a:spcPct val="100000"/>
              </a:lnSpc>
              <a:buNone/>
            </a:pPr>
            <a:r>
              <a:rPr lang="en-US" dirty="0">
                <a:solidFill>
                  <a:schemeClr val="tx1"/>
                </a:solidFill>
                <a:ea typeface="Times New Roman" panose="02020603050405020304" pitchFamily="18" charset="0"/>
              </a:rPr>
              <a:t>249 individuals completed the quality of life portion on the patient survey which yielded the following results: </a:t>
            </a:r>
          </a:p>
          <a:p>
            <a:pPr marL="457200" indent="-457200">
              <a:lnSpc>
                <a:spcPct val="100000"/>
              </a:lnSpc>
              <a:buAutoNum type="arabicPeriod"/>
            </a:pPr>
            <a:r>
              <a:rPr lang="en-US" sz="2000" dirty="0">
                <a:solidFill>
                  <a:schemeClr val="tx1"/>
                </a:solidFill>
                <a:ea typeface="Times New Roman" panose="02020603050405020304" pitchFamily="18" charset="0"/>
              </a:rPr>
              <a:t>4 (2%) reported problems with self-care</a:t>
            </a:r>
          </a:p>
          <a:p>
            <a:pPr marL="457200" indent="-457200">
              <a:lnSpc>
                <a:spcPct val="100000"/>
              </a:lnSpc>
              <a:buAutoNum type="arabicPeriod"/>
            </a:pPr>
            <a:r>
              <a:rPr lang="en-US" sz="2000" dirty="0">
                <a:solidFill>
                  <a:schemeClr val="tx1"/>
                </a:solidFill>
                <a:ea typeface="Times New Roman" panose="02020603050405020304" pitchFamily="18" charset="0"/>
              </a:rPr>
              <a:t>13 (5%) reported mobility issues</a:t>
            </a:r>
          </a:p>
          <a:p>
            <a:pPr marL="457200" indent="-457200">
              <a:lnSpc>
                <a:spcPct val="100000"/>
              </a:lnSpc>
              <a:buAutoNum type="arabicPeriod"/>
            </a:pPr>
            <a:r>
              <a:rPr lang="en-US" sz="2000" dirty="0">
                <a:solidFill>
                  <a:schemeClr val="tx1"/>
                </a:solidFill>
                <a:ea typeface="Times New Roman" panose="02020603050405020304" pitchFamily="18" charset="0"/>
              </a:rPr>
              <a:t>49 (205) reported problems performing usual activities</a:t>
            </a:r>
          </a:p>
          <a:p>
            <a:pPr marL="457200" indent="-457200">
              <a:lnSpc>
                <a:spcPct val="100000"/>
              </a:lnSpc>
              <a:buAutoNum type="arabicPeriod"/>
            </a:pPr>
            <a:r>
              <a:rPr lang="en-US" sz="2000" dirty="0">
                <a:solidFill>
                  <a:schemeClr val="tx1"/>
                </a:solidFill>
                <a:ea typeface="Times New Roman" panose="02020603050405020304" pitchFamily="18" charset="0"/>
              </a:rPr>
              <a:t>74 (30%) reported pain</a:t>
            </a:r>
          </a:p>
          <a:p>
            <a:pPr marL="457200" indent="-457200">
              <a:lnSpc>
                <a:spcPct val="100000"/>
              </a:lnSpc>
              <a:buAutoNum type="arabicPeriod"/>
            </a:pPr>
            <a:r>
              <a:rPr lang="en-US" sz="2000" dirty="0">
                <a:solidFill>
                  <a:schemeClr val="tx1"/>
                </a:solidFill>
                <a:ea typeface="Times New Roman" panose="02020603050405020304" pitchFamily="18" charset="0"/>
              </a:rPr>
              <a:t>114 (46%) reported signs of depression</a:t>
            </a:r>
          </a:p>
          <a:p>
            <a:pPr marL="0" indent="0">
              <a:lnSpc>
                <a:spcPct val="100000"/>
              </a:lnSpc>
            </a:pPr>
            <a:r>
              <a:rPr lang="en-US" sz="2000" dirty="0">
                <a:solidFill>
                  <a:schemeClr val="tx1"/>
                </a:solidFill>
                <a:ea typeface="Times New Roman" panose="02020603050405020304" pitchFamily="18" charset="0"/>
              </a:rPr>
              <a:t>Final Interpretation – These findings might not be generalizable given the </a:t>
            </a:r>
            <a:r>
              <a:rPr lang="en-US" sz="2000" b="1" i="1" dirty="0">
                <a:solidFill>
                  <a:schemeClr val="tx1"/>
                </a:solidFill>
                <a:ea typeface="Times New Roman" panose="02020603050405020304" pitchFamily="18" charset="0"/>
              </a:rPr>
              <a:t>small sample size</a:t>
            </a:r>
            <a:r>
              <a:rPr lang="en-US" sz="2000" dirty="0">
                <a:solidFill>
                  <a:schemeClr val="tx1"/>
                </a:solidFill>
                <a:ea typeface="Times New Roman" panose="02020603050405020304" pitchFamily="18" charset="0"/>
              </a:rPr>
              <a:t>.  Further follow-up is needed for the subset of patients with atypical test results.</a:t>
            </a:r>
          </a:p>
          <a:p>
            <a:pPr marL="0" indent="0">
              <a:lnSpc>
                <a:spcPct val="100000"/>
              </a:lnSpc>
            </a:pPr>
            <a:r>
              <a:rPr lang="en-US" sz="2000" dirty="0">
                <a:solidFill>
                  <a:schemeClr val="tx1"/>
                </a:solidFill>
                <a:effectLst/>
                <a:ea typeface="Times New Roman" panose="02020603050405020304" pitchFamily="18" charset="0"/>
              </a:rPr>
              <a:t>What this tells me?  Ongoing and ample studies have not </a:t>
            </a:r>
            <a:r>
              <a:rPr lang="en-US" sz="2000" dirty="0">
                <a:solidFill>
                  <a:schemeClr val="tx1"/>
                </a:solidFill>
                <a:ea typeface="Times New Roman" panose="02020603050405020304" pitchFamily="18" charset="0"/>
              </a:rPr>
              <a:t>been completed to support safety, efficacy and continued recommendation of mRNA vaccines in children.  This also tells me that information available on VAERS, the passive reporting system being used to collect the data, is clearly not provided sufficient sample sizes to complete the studies used in the determination of continued recommendations.  </a:t>
            </a:r>
            <a:endParaRPr lang="en-US" sz="2000" dirty="0">
              <a:solidFill>
                <a:schemeClr val="tx1"/>
              </a:solidFill>
              <a:effectLst/>
              <a:ea typeface="Times New Roman" panose="02020603050405020304" pitchFamily="18" charset="0"/>
            </a:endParaRPr>
          </a:p>
          <a:p>
            <a:pPr marL="0" indent="0">
              <a:lnSpc>
                <a:spcPct val="100000"/>
              </a:lnSpc>
              <a:buNone/>
            </a:pPr>
            <a:r>
              <a:rPr lang="en-US" sz="1100" dirty="0">
                <a:solidFill>
                  <a:srgbClr val="00B0F0"/>
                </a:solidFill>
                <a:ea typeface="Times New Roman" panose="02020603050405020304" pitchFamily="18" charset="0"/>
              </a:rPr>
              <a:t>*https://www.thelancet.com/action/showPdf?pii=S2352-4642%2822%2900244-9</a:t>
            </a:r>
          </a:p>
          <a:p>
            <a:pPr marL="0" indent="0">
              <a:lnSpc>
                <a:spcPct val="100000"/>
              </a:lnSpc>
              <a:buNone/>
            </a:pPr>
            <a:endParaRPr lang="en-US" dirty="0">
              <a:solidFill>
                <a:schemeClr val="tx1"/>
              </a:solidFill>
              <a:effectLst/>
              <a:ea typeface="Times New Roman" panose="02020603050405020304" pitchFamily="18" charset="0"/>
            </a:endParaRPr>
          </a:p>
        </p:txBody>
      </p:sp>
      <p:sp>
        <p:nvSpPr>
          <p:cNvPr id="4" name="Slide Number Placeholder 3">
            <a:extLst>
              <a:ext uri="{FF2B5EF4-FFF2-40B4-BE49-F238E27FC236}">
                <a16:creationId xmlns:a16="http://schemas.microsoft.com/office/drawing/2014/main" id="{E1E7D98D-6710-41D2-B258-E1A1059D29F8}"/>
              </a:ext>
            </a:extLst>
          </p:cNvPr>
          <p:cNvSpPr>
            <a:spLocks noGrp="1"/>
          </p:cNvSpPr>
          <p:nvPr>
            <p:ph type="sldNum" sz="quarter" idx="12"/>
          </p:nvPr>
        </p:nvSpPr>
        <p:spPr/>
        <p:txBody>
          <a:bodyPr/>
          <a:lstStyle/>
          <a:p>
            <a:fld id="{DBA1B0FB-D917-4C8C-928F-313BD683BF39}" type="slidenum">
              <a:rPr lang="en-US" smtClean="0"/>
              <a:t>24</a:t>
            </a:fld>
            <a:endParaRPr lang="en-US"/>
          </a:p>
        </p:txBody>
      </p:sp>
    </p:spTree>
    <p:extLst>
      <p:ext uri="{BB962C8B-B14F-4D97-AF65-F5344CB8AC3E}">
        <p14:creationId xmlns:p14="http://schemas.microsoft.com/office/powerpoint/2010/main" val="8731038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Oval 35">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40" name="Group 39">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41" name="Freeform: Shape 40">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Oval 42">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Oval 43">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46" name="Rectangle 45">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descr="Data Points Digital background">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a:xfrm>
            <a:off x="0" y="-4"/>
            <a:ext cx="12192000" cy="6858000"/>
          </a:xfrm>
        </p:spPr>
      </p:pic>
      <p:sp>
        <p:nvSpPr>
          <p:cNvPr id="48" name="Rectangle 47">
            <a:extLst>
              <a:ext uri="{FF2B5EF4-FFF2-40B4-BE49-F238E27FC236}">
                <a16:creationId xmlns:a16="http://schemas.microsoft.com/office/drawing/2014/main" id="{3C64A91D-E535-4C24-A0E3-96A3810E3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26FC4867-BA3E-4F8E-AB23-684F34DF3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4">
            <a:extLst>
              <a:ext uri="{FF2B5EF4-FFF2-40B4-BE49-F238E27FC236}">
                <a16:creationId xmlns:a16="http://schemas.microsoft.com/office/drawing/2014/main" id="{40F1DF5B-353A-4270-8C10-6A1509441174}"/>
              </a:ext>
            </a:extLst>
          </p:cNvPr>
          <p:cNvSpPr>
            <a:spLocks noGrp="1"/>
          </p:cNvSpPr>
          <p:nvPr>
            <p:ph type="ctrTitle"/>
          </p:nvPr>
        </p:nvSpPr>
        <p:spPr>
          <a:xfrm>
            <a:off x="386326" y="137867"/>
            <a:ext cx="8186737" cy="1084271"/>
          </a:xfrm>
        </p:spPr>
        <p:txBody>
          <a:bodyPr vert="horz" wrap="square" lIns="0" tIns="0" rIns="0" bIns="0" rtlCol="0" anchor="b" anchorCtr="0">
            <a:normAutofit/>
          </a:bodyPr>
          <a:lstStyle/>
          <a:p>
            <a:pPr>
              <a:lnSpc>
                <a:spcPct val="100000"/>
              </a:lnSpc>
            </a:pPr>
            <a:r>
              <a:rPr lang="en-US" sz="6400" kern="1200" dirty="0">
                <a:solidFill>
                  <a:schemeClr val="tx1"/>
                </a:solidFill>
                <a:latin typeface="+mj-lt"/>
                <a:ea typeface="+mj-ea"/>
                <a:cs typeface="+mj-cs"/>
              </a:rPr>
              <a:t>What We Know </a:t>
            </a:r>
          </a:p>
        </p:txBody>
      </p:sp>
      <p:sp>
        <p:nvSpPr>
          <p:cNvPr id="16" name="Subtitle 15">
            <a:extLst>
              <a:ext uri="{FF2B5EF4-FFF2-40B4-BE49-F238E27FC236}">
                <a16:creationId xmlns:a16="http://schemas.microsoft.com/office/drawing/2014/main" id="{4BDCF583-1D5D-4235-97C2-39272B80A0B1}"/>
              </a:ext>
            </a:extLst>
          </p:cNvPr>
          <p:cNvSpPr>
            <a:spLocks noGrp="1"/>
          </p:cNvSpPr>
          <p:nvPr>
            <p:ph type="subTitle" idx="1"/>
          </p:nvPr>
        </p:nvSpPr>
        <p:spPr>
          <a:xfrm>
            <a:off x="70925" y="1733339"/>
            <a:ext cx="12050150" cy="4980003"/>
          </a:xfrm>
        </p:spPr>
        <p:txBody>
          <a:bodyPr vert="horz" wrap="square" lIns="0" tIns="0" rIns="0" bIns="0" rtlCol="0">
            <a:normAutofit fontScale="62500" lnSpcReduction="20000"/>
          </a:bodyPr>
          <a:lstStyle/>
          <a:p>
            <a:pPr marL="0" indent="0">
              <a:lnSpc>
                <a:spcPct val="100000"/>
              </a:lnSpc>
              <a:buNone/>
            </a:pPr>
            <a:r>
              <a:rPr lang="en-US" dirty="0">
                <a:solidFill>
                  <a:schemeClr val="tx1"/>
                </a:solidFill>
                <a:ea typeface="Times New Roman" panose="02020603050405020304" pitchFamily="18" charset="0"/>
              </a:rPr>
              <a:t>January 13, 2023</a:t>
            </a:r>
          </a:p>
          <a:p>
            <a:pPr marL="0" indent="0">
              <a:lnSpc>
                <a:spcPct val="170000"/>
              </a:lnSpc>
              <a:spcAft>
                <a:spcPts val="1800"/>
              </a:spcAft>
              <a:buNone/>
            </a:pPr>
            <a:r>
              <a:rPr lang="en-US" dirty="0">
                <a:solidFill>
                  <a:schemeClr val="tx1"/>
                </a:solidFill>
                <a:ea typeface="Times New Roman" panose="02020603050405020304" pitchFamily="18" charset="0"/>
              </a:rPr>
              <a:t>The CDC and FDA Identify preliminary Covid 19 Vaccine Safety Signal for persons aged 65 and older.  According to the site, “</a:t>
            </a:r>
            <a:r>
              <a:rPr lang="en-US" b="0" i="0" dirty="0">
                <a:solidFill>
                  <a:schemeClr val="tx1"/>
                </a:solidFill>
                <a:effectLst/>
                <a:latin typeface="Open Sans" panose="020B0606030504020204" pitchFamily="34" charset="0"/>
              </a:rPr>
              <a:t>Following the availability and use of the updated (bivalent) COVID-19 vaccines, CDC’s Vaccine Safety Datalink (VSD), a near real-time surveillance system, met the statistical criteria to prompt additional investigation into whether there was a safety concern for ischemic stroke in people ages 65 and older who received the Pfizer-BioNTech COVID-19 Vaccine, Bivalent. Rapid-response investigation of the signal in the VSD raised a question of whether people 65 and older who have received the Pfizer-BioNTech COVID-19 Vaccine, Bivalent were more likely to have an ischemic stroke in the 21 days following vaccination compared with days 22-42 following vaccination</a:t>
            </a:r>
            <a:r>
              <a:rPr lang="en-US" dirty="0">
                <a:solidFill>
                  <a:schemeClr val="tx1"/>
                </a:solidFill>
                <a:latin typeface="Open Sans" panose="020B0606030504020204" pitchFamily="34" charset="0"/>
              </a:rPr>
              <a:t>.”</a:t>
            </a:r>
            <a:endParaRPr lang="en-US" dirty="0">
              <a:solidFill>
                <a:schemeClr val="tx1"/>
              </a:solidFill>
              <a:ea typeface="Times New Roman" panose="02020603050405020304" pitchFamily="18" charset="0"/>
            </a:endParaRPr>
          </a:p>
          <a:p>
            <a:pPr marL="0" indent="0">
              <a:lnSpc>
                <a:spcPct val="100000"/>
              </a:lnSpc>
            </a:pPr>
            <a:endParaRPr lang="en-US" sz="2000" dirty="0">
              <a:solidFill>
                <a:schemeClr val="tx1"/>
              </a:solidFill>
              <a:ea typeface="Times New Roman" panose="02020603050405020304" pitchFamily="18" charset="0"/>
            </a:endParaRPr>
          </a:p>
          <a:p>
            <a:pPr marL="457200" indent="-457200">
              <a:lnSpc>
                <a:spcPct val="100000"/>
              </a:lnSpc>
              <a:buAutoNum type="arabicPeriod"/>
            </a:pPr>
            <a:endParaRPr lang="en-US" sz="2000" dirty="0">
              <a:solidFill>
                <a:schemeClr val="tx1"/>
              </a:solidFill>
              <a:ea typeface="Times New Roman" panose="02020603050405020304" pitchFamily="18" charset="0"/>
            </a:endParaRPr>
          </a:p>
          <a:p>
            <a:pPr marL="457200" indent="-457200">
              <a:lnSpc>
                <a:spcPct val="100000"/>
              </a:lnSpc>
              <a:buAutoNum type="arabicPeriod"/>
            </a:pPr>
            <a:endParaRPr lang="en-US" sz="2000" dirty="0">
              <a:solidFill>
                <a:schemeClr val="tx1"/>
              </a:solidFill>
              <a:ea typeface="Times New Roman" panose="02020603050405020304" pitchFamily="18" charset="0"/>
            </a:endParaRPr>
          </a:p>
          <a:p>
            <a:pPr marL="457200" indent="-457200">
              <a:lnSpc>
                <a:spcPct val="100000"/>
              </a:lnSpc>
              <a:buAutoNum type="arabicPeriod"/>
            </a:pPr>
            <a:endParaRPr lang="en-US" sz="2000" dirty="0">
              <a:solidFill>
                <a:schemeClr val="tx1"/>
              </a:solidFill>
              <a:ea typeface="Times New Roman" panose="02020603050405020304" pitchFamily="18" charset="0"/>
            </a:endParaRPr>
          </a:p>
          <a:p>
            <a:pPr marL="0" indent="0">
              <a:lnSpc>
                <a:spcPct val="100000"/>
              </a:lnSpc>
            </a:pPr>
            <a:r>
              <a:rPr lang="en-US" sz="1100" dirty="0">
                <a:solidFill>
                  <a:srgbClr val="00B0F0"/>
                </a:solidFill>
                <a:ea typeface="Times New Roman" panose="02020603050405020304" pitchFamily="18" charset="0"/>
              </a:rPr>
              <a:t>*https://www.cdc.gov/coronavirus/2019-ncov/vaccines/safety/bivalent-boosters.html </a:t>
            </a:r>
            <a:endParaRPr lang="en-US" dirty="0">
              <a:solidFill>
                <a:schemeClr val="tx1"/>
              </a:solidFill>
              <a:effectLst/>
              <a:ea typeface="Times New Roman" panose="02020603050405020304" pitchFamily="18" charset="0"/>
            </a:endParaRPr>
          </a:p>
        </p:txBody>
      </p:sp>
      <p:sp>
        <p:nvSpPr>
          <p:cNvPr id="4" name="Slide Number Placeholder 3">
            <a:extLst>
              <a:ext uri="{FF2B5EF4-FFF2-40B4-BE49-F238E27FC236}">
                <a16:creationId xmlns:a16="http://schemas.microsoft.com/office/drawing/2014/main" id="{E1E7D98D-6710-41D2-B258-E1A1059D29F8}"/>
              </a:ext>
            </a:extLst>
          </p:cNvPr>
          <p:cNvSpPr>
            <a:spLocks noGrp="1"/>
          </p:cNvSpPr>
          <p:nvPr>
            <p:ph type="sldNum" sz="quarter" idx="12"/>
          </p:nvPr>
        </p:nvSpPr>
        <p:spPr/>
        <p:txBody>
          <a:bodyPr/>
          <a:lstStyle/>
          <a:p>
            <a:fld id="{DBA1B0FB-D917-4C8C-928F-313BD683BF39}" type="slidenum">
              <a:rPr lang="en-US" smtClean="0"/>
              <a:t>25</a:t>
            </a:fld>
            <a:endParaRPr lang="en-US"/>
          </a:p>
        </p:txBody>
      </p:sp>
    </p:spTree>
    <p:extLst>
      <p:ext uri="{BB962C8B-B14F-4D97-AF65-F5344CB8AC3E}">
        <p14:creationId xmlns:p14="http://schemas.microsoft.com/office/powerpoint/2010/main" val="38673272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Oval 35">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40" name="Group 39">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41" name="Freeform: Shape 40">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Oval 42">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Oval 43">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46" name="Rectangle 45">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descr="Data Points Digital background">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a:xfrm>
            <a:off x="14320" y="-17229"/>
            <a:ext cx="12192000" cy="6858000"/>
          </a:xfrm>
        </p:spPr>
      </p:pic>
      <p:sp>
        <p:nvSpPr>
          <p:cNvPr id="48" name="Rectangle 47">
            <a:extLst>
              <a:ext uri="{FF2B5EF4-FFF2-40B4-BE49-F238E27FC236}">
                <a16:creationId xmlns:a16="http://schemas.microsoft.com/office/drawing/2014/main" id="{3C64A91D-E535-4C24-A0E3-96A3810E3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26FC4867-BA3E-4F8E-AB23-684F34DF3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4">
            <a:extLst>
              <a:ext uri="{FF2B5EF4-FFF2-40B4-BE49-F238E27FC236}">
                <a16:creationId xmlns:a16="http://schemas.microsoft.com/office/drawing/2014/main" id="{40F1DF5B-353A-4270-8C10-6A1509441174}"/>
              </a:ext>
            </a:extLst>
          </p:cNvPr>
          <p:cNvSpPr>
            <a:spLocks noGrp="1"/>
          </p:cNvSpPr>
          <p:nvPr>
            <p:ph type="ctrTitle"/>
          </p:nvPr>
        </p:nvSpPr>
        <p:spPr>
          <a:xfrm>
            <a:off x="386326" y="137867"/>
            <a:ext cx="8186737" cy="1084271"/>
          </a:xfrm>
        </p:spPr>
        <p:txBody>
          <a:bodyPr vert="horz" wrap="square" lIns="0" tIns="0" rIns="0" bIns="0" rtlCol="0" anchor="b" anchorCtr="0">
            <a:normAutofit/>
          </a:bodyPr>
          <a:lstStyle/>
          <a:p>
            <a:pPr>
              <a:lnSpc>
                <a:spcPct val="100000"/>
              </a:lnSpc>
            </a:pPr>
            <a:r>
              <a:rPr lang="en-US" sz="6400" kern="1200" dirty="0">
                <a:solidFill>
                  <a:schemeClr val="tx1"/>
                </a:solidFill>
                <a:latin typeface="+mj-lt"/>
                <a:ea typeface="+mj-ea"/>
                <a:cs typeface="+mj-cs"/>
              </a:rPr>
              <a:t>What We Know </a:t>
            </a:r>
          </a:p>
        </p:txBody>
      </p:sp>
      <p:sp>
        <p:nvSpPr>
          <p:cNvPr id="16" name="Subtitle 15">
            <a:extLst>
              <a:ext uri="{FF2B5EF4-FFF2-40B4-BE49-F238E27FC236}">
                <a16:creationId xmlns:a16="http://schemas.microsoft.com/office/drawing/2014/main" id="{4BDCF583-1D5D-4235-97C2-39272B80A0B1}"/>
              </a:ext>
            </a:extLst>
          </p:cNvPr>
          <p:cNvSpPr>
            <a:spLocks noGrp="1"/>
          </p:cNvSpPr>
          <p:nvPr>
            <p:ph type="subTitle" idx="1"/>
          </p:nvPr>
        </p:nvSpPr>
        <p:spPr>
          <a:xfrm>
            <a:off x="70925" y="1733339"/>
            <a:ext cx="12050150" cy="4980003"/>
          </a:xfrm>
        </p:spPr>
        <p:txBody>
          <a:bodyPr vert="horz" wrap="square" lIns="0" tIns="0" rIns="0" bIns="0" rtlCol="0">
            <a:normAutofit/>
          </a:bodyPr>
          <a:lstStyle/>
          <a:p>
            <a:pPr marL="0" indent="0">
              <a:lnSpc>
                <a:spcPct val="100000"/>
              </a:lnSpc>
              <a:buNone/>
            </a:pPr>
            <a:r>
              <a:rPr lang="en-US" dirty="0">
                <a:solidFill>
                  <a:schemeClr val="tx1"/>
                </a:solidFill>
                <a:ea typeface="Times New Roman" panose="02020603050405020304" pitchFamily="18" charset="0"/>
              </a:rPr>
              <a:t>January 26, 2023</a:t>
            </a:r>
          </a:p>
          <a:p>
            <a:pPr marL="0" indent="0">
              <a:lnSpc>
                <a:spcPct val="100000"/>
              </a:lnSpc>
              <a:buNone/>
            </a:pPr>
            <a:r>
              <a:rPr lang="en-US" dirty="0">
                <a:solidFill>
                  <a:schemeClr val="tx1"/>
                </a:solidFill>
                <a:ea typeface="Times New Roman" panose="02020603050405020304" pitchFamily="18" charset="0"/>
              </a:rPr>
              <a:t>The Vaccines and Related Biological Products Advisory Committee presented the following results.  </a:t>
            </a:r>
          </a:p>
          <a:p>
            <a:pPr marL="0" indent="0">
              <a:lnSpc>
                <a:spcPct val="100000"/>
              </a:lnSpc>
              <a:buNone/>
            </a:pPr>
            <a:r>
              <a:rPr lang="en-US" sz="1100" dirty="0">
                <a:solidFill>
                  <a:schemeClr val="tx1"/>
                </a:solidFill>
                <a:ea typeface="Times New Roman" panose="02020603050405020304" pitchFamily="18" charset="0"/>
                <a:hlinkClick r:id="rId4"/>
              </a:rPr>
              <a:t>https://www.fda.gov/media/164811/download</a:t>
            </a:r>
            <a:endParaRPr lang="en-US" sz="1100" dirty="0">
              <a:solidFill>
                <a:schemeClr val="tx1"/>
              </a:solidFill>
              <a:ea typeface="Times New Roman" panose="02020603050405020304" pitchFamily="18" charset="0"/>
            </a:endParaRPr>
          </a:p>
          <a:p>
            <a:pPr marL="0" indent="0">
              <a:lnSpc>
                <a:spcPct val="100000"/>
              </a:lnSpc>
              <a:buNone/>
            </a:pPr>
            <a:endParaRPr lang="en-US" dirty="0">
              <a:solidFill>
                <a:schemeClr val="tx1"/>
              </a:solidFill>
              <a:ea typeface="Times New Roman" panose="02020603050405020304" pitchFamily="18" charset="0"/>
            </a:endParaRPr>
          </a:p>
          <a:p>
            <a:pPr marL="0" indent="0">
              <a:lnSpc>
                <a:spcPct val="100000"/>
              </a:lnSpc>
            </a:pPr>
            <a:endParaRPr lang="en-US" sz="2000" dirty="0">
              <a:solidFill>
                <a:schemeClr val="tx1"/>
              </a:solidFill>
              <a:ea typeface="Times New Roman" panose="02020603050405020304" pitchFamily="18" charset="0"/>
            </a:endParaRPr>
          </a:p>
          <a:p>
            <a:pPr marL="457200" indent="-457200">
              <a:lnSpc>
                <a:spcPct val="100000"/>
              </a:lnSpc>
              <a:buAutoNum type="arabicPeriod"/>
            </a:pPr>
            <a:endParaRPr lang="en-US" sz="2000" dirty="0">
              <a:solidFill>
                <a:schemeClr val="tx1"/>
              </a:solidFill>
              <a:ea typeface="Times New Roman" panose="02020603050405020304" pitchFamily="18" charset="0"/>
            </a:endParaRPr>
          </a:p>
          <a:p>
            <a:pPr marL="457200" indent="-457200">
              <a:lnSpc>
                <a:spcPct val="100000"/>
              </a:lnSpc>
              <a:buAutoNum type="arabicPeriod"/>
            </a:pPr>
            <a:endParaRPr lang="en-US" sz="2000" dirty="0">
              <a:solidFill>
                <a:schemeClr val="tx1"/>
              </a:solidFill>
              <a:ea typeface="Times New Roman" panose="02020603050405020304" pitchFamily="18" charset="0"/>
            </a:endParaRPr>
          </a:p>
          <a:p>
            <a:pPr marL="457200" indent="-457200">
              <a:lnSpc>
                <a:spcPct val="100000"/>
              </a:lnSpc>
              <a:buAutoNum type="arabicPeriod"/>
            </a:pPr>
            <a:endParaRPr lang="en-US" sz="2000" dirty="0">
              <a:solidFill>
                <a:schemeClr val="tx1"/>
              </a:solidFill>
              <a:ea typeface="Times New Roman" panose="02020603050405020304" pitchFamily="18" charset="0"/>
            </a:endParaRPr>
          </a:p>
          <a:p>
            <a:pPr marL="0" indent="0">
              <a:lnSpc>
                <a:spcPct val="100000"/>
              </a:lnSpc>
            </a:pPr>
            <a:r>
              <a:rPr lang="en-US" sz="1000" dirty="0">
                <a:solidFill>
                  <a:schemeClr val="tx1"/>
                </a:solidFill>
                <a:ea typeface="Times New Roman" panose="02020603050405020304" pitchFamily="18" charset="0"/>
                <a:hlinkClick r:id="rId4"/>
              </a:rPr>
              <a:t>https://www.fda.gov/media/164811/download</a:t>
            </a:r>
            <a:r>
              <a:rPr lang="en-US" sz="1000" dirty="0">
                <a:solidFill>
                  <a:schemeClr val="tx1"/>
                </a:solidFill>
                <a:ea typeface="Times New Roman" panose="02020603050405020304" pitchFamily="18" charset="0"/>
              </a:rPr>
              <a:t>   12-17 2,666  Systemic Reaction   12-17 1298 Any health impact      5-11 1955 Systemic </a:t>
            </a:r>
            <a:r>
              <a:rPr lang="en-US" sz="1000">
                <a:solidFill>
                  <a:schemeClr val="tx1"/>
                </a:solidFill>
                <a:ea typeface="Times New Roman" panose="02020603050405020304" pitchFamily="18" charset="0"/>
              </a:rPr>
              <a:t>Reaction   912 Health Impact</a:t>
            </a:r>
            <a:endParaRPr lang="en-US" sz="1000" dirty="0">
              <a:solidFill>
                <a:schemeClr val="tx1"/>
              </a:solidFill>
              <a:ea typeface="Times New Roman" panose="02020603050405020304" pitchFamily="18" charset="0"/>
            </a:endParaRPr>
          </a:p>
          <a:p>
            <a:pPr marL="0" indent="0">
              <a:lnSpc>
                <a:spcPct val="100000"/>
              </a:lnSpc>
            </a:pPr>
            <a:endParaRPr lang="en-US" sz="2000" dirty="0">
              <a:solidFill>
                <a:schemeClr val="tx1"/>
              </a:solidFill>
              <a:ea typeface="Times New Roman" panose="02020603050405020304" pitchFamily="18" charset="0"/>
            </a:endParaRPr>
          </a:p>
        </p:txBody>
      </p:sp>
      <p:sp>
        <p:nvSpPr>
          <p:cNvPr id="4" name="Slide Number Placeholder 3">
            <a:extLst>
              <a:ext uri="{FF2B5EF4-FFF2-40B4-BE49-F238E27FC236}">
                <a16:creationId xmlns:a16="http://schemas.microsoft.com/office/drawing/2014/main" id="{E1E7D98D-6710-41D2-B258-E1A1059D29F8}"/>
              </a:ext>
            </a:extLst>
          </p:cNvPr>
          <p:cNvSpPr>
            <a:spLocks noGrp="1"/>
          </p:cNvSpPr>
          <p:nvPr>
            <p:ph type="sldNum" sz="quarter" idx="12"/>
          </p:nvPr>
        </p:nvSpPr>
        <p:spPr/>
        <p:txBody>
          <a:bodyPr/>
          <a:lstStyle/>
          <a:p>
            <a:fld id="{DBA1B0FB-D917-4C8C-928F-313BD683BF39}" type="slidenum">
              <a:rPr lang="en-US" smtClean="0"/>
              <a:t>26</a:t>
            </a:fld>
            <a:endParaRPr lang="en-US"/>
          </a:p>
        </p:txBody>
      </p:sp>
      <p:pic>
        <p:nvPicPr>
          <p:cNvPr id="3" name="Picture 2">
            <a:extLst>
              <a:ext uri="{FF2B5EF4-FFF2-40B4-BE49-F238E27FC236}">
                <a16:creationId xmlns:a16="http://schemas.microsoft.com/office/drawing/2014/main" id="{8874EB78-A7CB-E05F-E5E9-F64E755D96AB}"/>
              </a:ext>
            </a:extLst>
          </p:cNvPr>
          <p:cNvPicPr>
            <a:picLocks noChangeAspect="1"/>
          </p:cNvPicPr>
          <p:nvPr/>
        </p:nvPicPr>
        <p:blipFill>
          <a:blip r:embed="rId5"/>
          <a:stretch>
            <a:fillRect/>
          </a:stretch>
        </p:blipFill>
        <p:spPr>
          <a:xfrm>
            <a:off x="-14320" y="3042800"/>
            <a:ext cx="5873487" cy="3335561"/>
          </a:xfrm>
          <a:prstGeom prst="rect">
            <a:avLst/>
          </a:prstGeom>
        </p:spPr>
      </p:pic>
      <p:pic>
        <p:nvPicPr>
          <p:cNvPr id="6" name="Picture 5">
            <a:extLst>
              <a:ext uri="{FF2B5EF4-FFF2-40B4-BE49-F238E27FC236}">
                <a16:creationId xmlns:a16="http://schemas.microsoft.com/office/drawing/2014/main" id="{93995456-2A6B-EE9C-1E6B-0C5ACAEFB645}"/>
              </a:ext>
            </a:extLst>
          </p:cNvPr>
          <p:cNvPicPr>
            <a:picLocks noChangeAspect="1"/>
          </p:cNvPicPr>
          <p:nvPr/>
        </p:nvPicPr>
        <p:blipFill>
          <a:blip r:embed="rId6"/>
          <a:stretch>
            <a:fillRect/>
          </a:stretch>
        </p:blipFill>
        <p:spPr>
          <a:xfrm>
            <a:off x="5881245" y="3026998"/>
            <a:ext cx="5930565" cy="3335560"/>
          </a:xfrm>
          <a:prstGeom prst="rect">
            <a:avLst/>
          </a:prstGeom>
        </p:spPr>
      </p:pic>
    </p:spTree>
    <p:extLst>
      <p:ext uri="{BB962C8B-B14F-4D97-AF65-F5344CB8AC3E}">
        <p14:creationId xmlns:p14="http://schemas.microsoft.com/office/powerpoint/2010/main" val="34207965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Oval 35">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40" name="Group 39">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41" name="Freeform: Shape 40">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Oval 42">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Oval 43">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46" name="Rectangle 45">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descr="Data Points Digital background">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a:xfrm>
            <a:off x="0" y="-4"/>
            <a:ext cx="12192000" cy="6858000"/>
          </a:xfrm>
        </p:spPr>
      </p:pic>
      <p:sp>
        <p:nvSpPr>
          <p:cNvPr id="48" name="Rectangle 47">
            <a:extLst>
              <a:ext uri="{FF2B5EF4-FFF2-40B4-BE49-F238E27FC236}">
                <a16:creationId xmlns:a16="http://schemas.microsoft.com/office/drawing/2014/main" id="{3C64A91D-E535-4C24-A0E3-96A3810E3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26FC4867-BA3E-4F8E-AB23-684F34DF3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4">
            <a:extLst>
              <a:ext uri="{FF2B5EF4-FFF2-40B4-BE49-F238E27FC236}">
                <a16:creationId xmlns:a16="http://schemas.microsoft.com/office/drawing/2014/main" id="{40F1DF5B-353A-4270-8C10-6A1509441174}"/>
              </a:ext>
            </a:extLst>
          </p:cNvPr>
          <p:cNvSpPr>
            <a:spLocks noGrp="1"/>
          </p:cNvSpPr>
          <p:nvPr>
            <p:ph type="ctrTitle"/>
          </p:nvPr>
        </p:nvSpPr>
        <p:spPr>
          <a:xfrm>
            <a:off x="386326" y="137867"/>
            <a:ext cx="8186737" cy="1084271"/>
          </a:xfrm>
        </p:spPr>
        <p:txBody>
          <a:bodyPr vert="horz" wrap="square" lIns="0" tIns="0" rIns="0" bIns="0" rtlCol="0" anchor="b" anchorCtr="0">
            <a:normAutofit/>
          </a:bodyPr>
          <a:lstStyle/>
          <a:p>
            <a:pPr>
              <a:lnSpc>
                <a:spcPct val="100000"/>
              </a:lnSpc>
            </a:pPr>
            <a:r>
              <a:rPr lang="en-US" sz="6400" kern="1200" dirty="0">
                <a:solidFill>
                  <a:schemeClr val="tx1"/>
                </a:solidFill>
                <a:latin typeface="+mj-lt"/>
                <a:ea typeface="+mj-ea"/>
                <a:cs typeface="+mj-cs"/>
              </a:rPr>
              <a:t>What We Know </a:t>
            </a:r>
          </a:p>
        </p:txBody>
      </p:sp>
      <p:sp>
        <p:nvSpPr>
          <p:cNvPr id="16" name="Subtitle 15">
            <a:extLst>
              <a:ext uri="{FF2B5EF4-FFF2-40B4-BE49-F238E27FC236}">
                <a16:creationId xmlns:a16="http://schemas.microsoft.com/office/drawing/2014/main" id="{4BDCF583-1D5D-4235-97C2-39272B80A0B1}"/>
              </a:ext>
            </a:extLst>
          </p:cNvPr>
          <p:cNvSpPr>
            <a:spLocks noGrp="1"/>
          </p:cNvSpPr>
          <p:nvPr>
            <p:ph type="subTitle" idx="1"/>
          </p:nvPr>
        </p:nvSpPr>
        <p:spPr>
          <a:xfrm>
            <a:off x="70925" y="1201351"/>
            <a:ext cx="12050150" cy="5511991"/>
          </a:xfrm>
        </p:spPr>
        <p:txBody>
          <a:bodyPr vert="horz" wrap="square" lIns="0" tIns="0" rIns="0" bIns="0" rtlCol="0">
            <a:normAutofit/>
          </a:bodyPr>
          <a:lstStyle/>
          <a:p>
            <a:pPr marL="0" indent="0">
              <a:lnSpc>
                <a:spcPct val="100000"/>
              </a:lnSpc>
            </a:pPr>
            <a:r>
              <a:rPr lang="en-US" sz="2800" dirty="0">
                <a:solidFill>
                  <a:schemeClr val="tx1"/>
                </a:solidFill>
                <a:effectLst/>
                <a:latin typeface="Times New Roman" panose="02020603050405020304" pitchFamily="18" charset="0"/>
                <a:ea typeface="Times New Roman" panose="02020603050405020304" pitchFamily="18" charset="0"/>
              </a:rPr>
              <a:t>As mentioned in </a:t>
            </a:r>
            <a:r>
              <a:rPr lang="en-US" sz="2800" dirty="0">
                <a:solidFill>
                  <a:schemeClr val="tx1"/>
                </a:solidFill>
                <a:latin typeface="Times New Roman" panose="02020603050405020304" pitchFamily="18" charset="0"/>
                <a:ea typeface="Times New Roman" panose="02020603050405020304" pitchFamily="18" charset="0"/>
              </a:rPr>
              <a:t>series one of our presentation, </a:t>
            </a:r>
            <a:r>
              <a:rPr lang="en-US" sz="2800" dirty="0">
                <a:solidFill>
                  <a:schemeClr val="tx1"/>
                </a:solidFill>
                <a:effectLst/>
                <a:latin typeface="Times New Roman" panose="02020603050405020304" pitchFamily="18" charset="0"/>
                <a:ea typeface="Times New Roman" panose="02020603050405020304" pitchFamily="18" charset="0"/>
              </a:rPr>
              <a:t>Lori reached out to one of the largest funeral homes in Jackson who wished to remain anonymous for purposes of this presentation.</a:t>
            </a:r>
          </a:p>
          <a:p>
            <a:pPr marL="0" indent="0">
              <a:lnSpc>
                <a:spcPct val="100000"/>
              </a:lnSpc>
            </a:pPr>
            <a:r>
              <a:rPr lang="en-US" sz="2800" dirty="0">
                <a:solidFill>
                  <a:schemeClr val="tx1"/>
                </a:solidFill>
                <a:effectLst/>
                <a:latin typeface="Times New Roman" panose="02020603050405020304" pitchFamily="18" charset="0"/>
                <a:ea typeface="Times New Roman" panose="02020603050405020304" pitchFamily="18" charset="0"/>
              </a:rPr>
              <a:t>In the course of embalming, since the inception of the Covid -19 Vaccine, they confirmed that they are in fact seeing the clots as shown in Stew Peter’s Died Suddenly.  They also reported that they have never seen this type of clot in their work since Covid -19.</a:t>
            </a:r>
          </a:p>
          <a:p>
            <a:pPr marL="0" indent="0">
              <a:lnSpc>
                <a:spcPct val="100000"/>
              </a:lnSpc>
            </a:pPr>
            <a:endParaRPr lang="en-US" sz="2800" dirty="0">
              <a:solidFill>
                <a:schemeClr val="tx1"/>
              </a:solidFill>
              <a:latin typeface="Times New Roman" panose="02020603050405020304" pitchFamily="18" charset="0"/>
              <a:ea typeface="Times New Roman" panose="02020603050405020304" pitchFamily="18" charset="0"/>
            </a:endParaRPr>
          </a:p>
          <a:p>
            <a:pPr marL="0" indent="0">
              <a:lnSpc>
                <a:spcPct val="100000"/>
              </a:lnSpc>
            </a:pPr>
            <a:r>
              <a:rPr lang="en-US" sz="1800" dirty="0">
                <a:solidFill>
                  <a:schemeClr val="tx1"/>
                </a:solidFill>
                <a:effectLst/>
                <a:latin typeface="Times New Roman" panose="02020603050405020304" pitchFamily="18" charset="0"/>
                <a:ea typeface="Times New Roman" panose="02020603050405020304" pitchFamily="18" charset="0"/>
              </a:rPr>
              <a:t>You can watch the full movie Died Suddenly here:</a:t>
            </a:r>
          </a:p>
          <a:p>
            <a:pPr marL="0" indent="0">
              <a:lnSpc>
                <a:spcPct val="100000"/>
              </a:lnSpc>
            </a:pPr>
            <a:r>
              <a:rPr lang="en-US" sz="1600" dirty="0">
                <a:solidFill>
                  <a:schemeClr val="tx1"/>
                </a:solidFill>
                <a:effectLst/>
                <a:latin typeface="Times New Roman" panose="02020603050405020304" pitchFamily="18" charset="0"/>
                <a:ea typeface="Times New Roman" panose="02020603050405020304" pitchFamily="18" charset="0"/>
              </a:rPr>
              <a:t>https://www.stewpeters.com/video/2022/11/live-world-premiere-died-suddenly/</a:t>
            </a:r>
          </a:p>
        </p:txBody>
      </p:sp>
      <p:sp>
        <p:nvSpPr>
          <p:cNvPr id="4" name="Slide Number Placeholder 3">
            <a:extLst>
              <a:ext uri="{FF2B5EF4-FFF2-40B4-BE49-F238E27FC236}">
                <a16:creationId xmlns:a16="http://schemas.microsoft.com/office/drawing/2014/main" id="{E1E7D98D-6710-41D2-B258-E1A1059D29F8}"/>
              </a:ext>
            </a:extLst>
          </p:cNvPr>
          <p:cNvSpPr>
            <a:spLocks noGrp="1"/>
          </p:cNvSpPr>
          <p:nvPr>
            <p:ph type="sldNum" sz="quarter" idx="12"/>
          </p:nvPr>
        </p:nvSpPr>
        <p:spPr/>
        <p:txBody>
          <a:bodyPr/>
          <a:lstStyle/>
          <a:p>
            <a:fld id="{DBA1B0FB-D917-4C8C-928F-313BD683BF39}" type="slidenum">
              <a:rPr lang="en-US" smtClean="0"/>
              <a:t>27</a:t>
            </a:fld>
            <a:endParaRPr lang="en-US"/>
          </a:p>
        </p:txBody>
      </p:sp>
    </p:spTree>
    <p:extLst>
      <p:ext uri="{BB962C8B-B14F-4D97-AF65-F5344CB8AC3E}">
        <p14:creationId xmlns:p14="http://schemas.microsoft.com/office/powerpoint/2010/main" val="39896424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Oval 35">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40" name="Group 39">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41" name="Freeform: Shape 40">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Oval 42">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Oval 43">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46" name="Rectangle 45">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descr="Data Points Digital background">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a:xfrm>
            <a:off x="0" y="-4"/>
            <a:ext cx="12192000" cy="6858000"/>
          </a:xfrm>
        </p:spPr>
      </p:pic>
      <p:sp>
        <p:nvSpPr>
          <p:cNvPr id="48" name="Rectangle 47">
            <a:extLst>
              <a:ext uri="{FF2B5EF4-FFF2-40B4-BE49-F238E27FC236}">
                <a16:creationId xmlns:a16="http://schemas.microsoft.com/office/drawing/2014/main" id="{3C64A91D-E535-4C24-A0E3-96A3810E3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26FC4867-BA3E-4F8E-AB23-684F34DF3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4">
            <a:extLst>
              <a:ext uri="{FF2B5EF4-FFF2-40B4-BE49-F238E27FC236}">
                <a16:creationId xmlns:a16="http://schemas.microsoft.com/office/drawing/2014/main" id="{40F1DF5B-353A-4270-8C10-6A1509441174}"/>
              </a:ext>
            </a:extLst>
          </p:cNvPr>
          <p:cNvSpPr>
            <a:spLocks noGrp="1"/>
          </p:cNvSpPr>
          <p:nvPr>
            <p:ph type="ctrTitle"/>
          </p:nvPr>
        </p:nvSpPr>
        <p:spPr>
          <a:xfrm>
            <a:off x="386326" y="137867"/>
            <a:ext cx="8186737" cy="1084271"/>
          </a:xfrm>
        </p:spPr>
        <p:txBody>
          <a:bodyPr vert="horz" wrap="square" lIns="0" tIns="0" rIns="0" bIns="0" rtlCol="0" anchor="b" anchorCtr="0">
            <a:normAutofit/>
          </a:bodyPr>
          <a:lstStyle/>
          <a:p>
            <a:pPr>
              <a:lnSpc>
                <a:spcPct val="100000"/>
              </a:lnSpc>
            </a:pPr>
            <a:r>
              <a:rPr lang="en-US" sz="6400" kern="1200" dirty="0">
                <a:solidFill>
                  <a:schemeClr val="tx1"/>
                </a:solidFill>
                <a:latin typeface="+mj-lt"/>
                <a:ea typeface="+mj-ea"/>
                <a:cs typeface="+mj-cs"/>
              </a:rPr>
              <a:t>What We Know </a:t>
            </a:r>
          </a:p>
        </p:txBody>
      </p:sp>
      <p:sp>
        <p:nvSpPr>
          <p:cNvPr id="16" name="Subtitle 15">
            <a:extLst>
              <a:ext uri="{FF2B5EF4-FFF2-40B4-BE49-F238E27FC236}">
                <a16:creationId xmlns:a16="http://schemas.microsoft.com/office/drawing/2014/main" id="{4BDCF583-1D5D-4235-97C2-39272B80A0B1}"/>
              </a:ext>
            </a:extLst>
          </p:cNvPr>
          <p:cNvSpPr>
            <a:spLocks noGrp="1"/>
          </p:cNvSpPr>
          <p:nvPr>
            <p:ph type="subTitle" idx="1"/>
          </p:nvPr>
        </p:nvSpPr>
        <p:spPr>
          <a:xfrm>
            <a:off x="70925" y="1201351"/>
            <a:ext cx="12050150" cy="5511991"/>
          </a:xfrm>
        </p:spPr>
        <p:txBody>
          <a:bodyPr vert="horz" wrap="square" lIns="0" tIns="0" rIns="0" bIns="0" rtlCol="0">
            <a:normAutofit/>
          </a:bodyPr>
          <a:lstStyle/>
          <a:p>
            <a:pPr marL="0" indent="0">
              <a:lnSpc>
                <a:spcPct val="100000"/>
              </a:lnSpc>
            </a:pPr>
            <a:r>
              <a:rPr lang="en-US" sz="2800" dirty="0">
                <a:solidFill>
                  <a:schemeClr val="tx1"/>
                </a:solidFill>
                <a:effectLst/>
                <a:latin typeface="Times New Roman" panose="02020603050405020304" pitchFamily="18" charset="0"/>
                <a:ea typeface="Times New Roman" panose="02020603050405020304" pitchFamily="18" charset="0"/>
              </a:rPr>
              <a:t>Tucker Carlson Today – Sudden Death Epidemic</a:t>
            </a:r>
          </a:p>
          <a:p>
            <a:pPr marL="0" indent="0">
              <a:lnSpc>
                <a:spcPct val="100000"/>
              </a:lnSpc>
            </a:pPr>
            <a:r>
              <a:rPr lang="en-US" sz="1600" dirty="0">
                <a:solidFill>
                  <a:schemeClr val="tx1"/>
                </a:solidFill>
                <a:effectLst/>
                <a:latin typeface="Times New Roman" panose="02020603050405020304" pitchFamily="18" charset="0"/>
                <a:ea typeface="Times New Roman" panose="02020603050405020304" pitchFamily="18" charset="0"/>
                <a:hlinkClick r:id="rId4"/>
              </a:rPr>
              <a:t>https://beforeitsnews.com/opinion-conservative/2023/02/tucker-carlson-today-sudden-death-epidemic-a-must-video-3655806.html?fbclid=IwAR3SPgY9D3gjR0Tuxh5Nb8BNSaoW_wu-dBVlJ-KJWLJ5LBGDaWHWoXM55wM</a:t>
            </a:r>
            <a:endParaRPr lang="en-US" sz="1600" dirty="0">
              <a:solidFill>
                <a:schemeClr val="tx1"/>
              </a:solidFill>
              <a:effectLst/>
              <a:latin typeface="Times New Roman" panose="02020603050405020304" pitchFamily="18" charset="0"/>
              <a:ea typeface="Times New Roman" panose="02020603050405020304" pitchFamily="18" charset="0"/>
            </a:endParaRPr>
          </a:p>
          <a:p>
            <a:pPr marL="0" indent="0">
              <a:lnSpc>
                <a:spcPct val="100000"/>
              </a:lnSpc>
            </a:pPr>
            <a:endParaRPr lang="en-US" sz="1600" dirty="0">
              <a:solidFill>
                <a:schemeClr val="tx1"/>
              </a:solidFill>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E1E7D98D-6710-41D2-B258-E1A1059D29F8}"/>
              </a:ext>
            </a:extLst>
          </p:cNvPr>
          <p:cNvSpPr>
            <a:spLocks noGrp="1"/>
          </p:cNvSpPr>
          <p:nvPr>
            <p:ph type="sldNum" sz="quarter" idx="12"/>
          </p:nvPr>
        </p:nvSpPr>
        <p:spPr/>
        <p:txBody>
          <a:bodyPr/>
          <a:lstStyle/>
          <a:p>
            <a:fld id="{DBA1B0FB-D917-4C8C-928F-313BD683BF39}" type="slidenum">
              <a:rPr lang="en-US" smtClean="0"/>
              <a:t>28</a:t>
            </a:fld>
            <a:endParaRPr lang="en-US"/>
          </a:p>
        </p:txBody>
      </p:sp>
    </p:spTree>
    <p:extLst>
      <p:ext uri="{BB962C8B-B14F-4D97-AF65-F5344CB8AC3E}">
        <p14:creationId xmlns:p14="http://schemas.microsoft.com/office/powerpoint/2010/main" val="1230077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81E8936-2270-47FE-94A4-398CB123EF90}"/>
              </a:ext>
            </a:extLst>
          </p:cNvPr>
          <p:cNvSpPr>
            <a:spLocks noGrp="1"/>
          </p:cNvSpPr>
          <p:nvPr>
            <p:ph type="title"/>
          </p:nvPr>
        </p:nvSpPr>
        <p:spPr>
          <a:xfrm>
            <a:off x="0" y="1359017"/>
            <a:ext cx="12192000" cy="5377343"/>
          </a:xfrm>
        </p:spPr>
        <p:txBody>
          <a:bodyPr/>
          <a:lstStyle/>
          <a:p>
            <a:r>
              <a:rPr lang="en-US" dirty="0"/>
              <a:t>What Can We Do?</a:t>
            </a:r>
            <a:br>
              <a:rPr lang="en-US" dirty="0"/>
            </a:br>
            <a:br>
              <a:rPr lang="en-US" dirty="0"/>
            </a:br>
            <a:r>
              <a:rPr lang="en-US" sz="3200" dirty="0"/>
              <a:t>1. STAY VOCAL </a:t>
            </a:r>
            <a:br>
              <a:rPr lang="en-US" sz="3200" dirty="0"/>
            </a:br>
            <a:br>
              <a:rPr lang="en-US" sz="3200" dirty="0"/>
            </a:br>
            <a:r>
              <a:rPr lang="en-US" sz="3200" dirty="0"/>
              <a:t>2. Petition </a:t>
            </a:r>
            <a:br>
              <a:rPr lang="en-US" sz="3200" dirty="0"/>
            </a:br>
            <a:br>
              <a:rPr lang="en-US" sz="3200" dirty="0"/>
            </a:br>
            <a:r>
              <a:rPr lang="en-US" sz="3200" dirty="0"/>
              <a:t>3. Franks v. Sykes 600 SW3d 908 (Tenn. 2020)</a:t>
            </a:r>
            <a:br>
              <a:rPr lang="en-US" sz="3200" dirty="0"/>
            </a:br>
            <a:r>
              <a:rPr lang="en-US" sz="1800" dirty="0"/>
              <a:t>Tennessee Supreme Court Ruling which permits a cause of action under the Tennessee Consumer Protections Act of 1077 for allegation of injury caused by a health care provider’s business practices.  In this ruling, the Supreme Court reversed a lower courts decision indicating that there is a distinction between a health care providers ACTIONS and their BUSINESS PRACTICES. The Supreme Court opined that healthcare providers and hospitals must still comply with TCPA which protects consumers from deceptive advertising, while the actions of healthcare providers and hospitals fall under the Health Care Liability act  </a:t>
            </a:r>
            <a:r>
              <a:rPr lang="en-US" sz="1800" dirty="0">
                <a:hlinkClick r:id="rId3"/>
              </a:rPr>
              <a:t>https://www.tncourts.gov/sites/default/files/franks.roy_.opn_.pdf</a:t>
            </a:r>
            <a:r>
              <a:rPr lang="en-US" sz="1800" dirty="0"/>
              <a:t> </a:t>
            </a:r>
            <a:r>
              <a:rPr lang="en-US" sz="1800" dirty="0">
                <a:hlinkClick r:id="rId4"/>
              </a:rPr>
              <a:t>https://barrettlawofficetn.com/blog/tennessee-consumers-victory/</a:t>
            </a:r>
            <a:r>
              <a:rPr lang="en-US" sz="1800" dirty="0"/>
              <a:t> </a:t>
            </a:r>
            <a:br>
              <a:rPr lang="en-US" sz="1800" dirty="0"/>
            </a:br>
            <a:br>
              <a:rPr lang="en-US" sz="4000" dirty="0"/>
            </a:br>
            <a:br>
              <a:rPr lang="en-US" sz="4000" dirty="0"/>
            </a:br>
            <a:br>
              <a:rPr lang="en-US" sz="4000" dirty="0"/>
            </a:br>
            <a:br>
              <a:rPr lang="en-US" sz="4000" dirty="0"/>
            </a:br>
            <a:endParaRPr lang="en-US" sz="4000" dirty="0"/>
          </a:p>
        </p:txBody>
      </p:sp>
      <p:pic>
        <p:nvPicPr>
          <p:cNvPr id="16" name="Picture Placeholder 15" descr="Data Points Digital background">
            <a:extLst>
              <a:ext uri="{FF2B5EF4-FFF2-40B4-BE49-F238E27FC236}">
                <a16:creationId xmlns:a16="http://schemas.microsoft.com/office/drawing/2014/main" id="{361E9ADB-7377-4CF1-9AE4-AEFBDEBEEEEC}"/>
              </a:ext>
            </a:extLst>
          </p:cNvPr>
          <p:cNvPicPr>
            <a:picLocks noGrp="1" noChangeAspect="1"/>
          </p:cNvPicPr>
          <p:nvPr>
            <p:ph type="pic" sz="quarter" idx="13"/>
          </p:nvPr>
        </p:nvPicPr>
        <p:blipFill rotWithShape="1">
          <a:blip r:embed="rId5" cstate="screen">
            <a:extLst>
              <a:ext uri="{28A0092B-C50C-407E-A947-70E740481C1C}">
                <a14:useLocalDpi xmlns:a14="http://schemas.microsoft.com/office/drawing/2010/main" val="0"/>
              </a:ext>
            </a:extLst>
          </a:blip>
          <a:srcRect/>
          <a:stretch/>
        </p:blipFill>
        <p:spPr>
          <a:xfrm>
            <a:off x="5712903" y="-1"/>
            <a:ext cx="6479097" cy="1876250"/>
          </a:xfrm>
        </p:spPr>
      </p:pic>
      <p:sp>
        <p:nvSpPr>
          <p:cNvPr id="6" name="Slide Number Placeholder 5">
            <a:extLst>
              <a:ext uri="{FF2B5EF4-FFF2-40B4-BE49-F238E27FC236}">
                <a16:creationId xmlns:a16="http://schemas.microsoft.com/office/drawing/2014/main" id="{9ED907F8-C614-4D59-A03F-BF9CD5E35703}"/>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29</a:t>
            </a:fld>
            <a:endParaRPr lang="en-US"/>
          </a:p>
        </p:txBody>
      </p:sp>
    </p:spTree>
    <p:extLst>
      <p:ext uri="{BB962C8B-B14F-4D97-AF65-F5344CB8AC3E}">
        <p14:creationId xmlns:p14="http://schemas.microsoft.com/office/powerpoint/2010/main" val="4094775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Oval 35">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40" name="Group 39">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41" name="Freeform: Shape 40">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Oval 42">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Oval 43">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46" name="Rectangle 45">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descr="Data Points Digital background">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48" name="Rectangle 47">
            <a:extLst>
              <a:ext uri="{FF2B5EF4-FFF2-40B4-BE49-F238E27FC236}">
                <a16:creationId xmlns:a16="http://schemas.microsoft.com/office/drawing/2014/main" id="{3C64A91D-E535-4C24-A0E3-96A3810E3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26FC4867-BA3E-4F8E-AB23-684F34DF3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4">
            <a:extLst>
              <a:ext uri="{FF2B5EF4-FFF2-40B4-BE49-F238E27FC236}">
                <a16:creationId xmlns:a16="http://schemas.microsoft.com/office/drawing/2014/main" id="{40F1DF5B-353A-4270-8C10-6A1509441174}"/>
              </a:ext>
            </a:extLst>
          </p:cNvPr>
          <p:cNvSpPr>
            <a:spLocks noGrp="1"/>
          </p:cNvSpPr>
          <p:nvPr>
            <p:ph type="ctrTitle"/>
          </p:nvPr>
        </p:nvSpPr>
        <p:spPr>
          <a:xfrm>
            <a:off x="550863" y="549275"/>
            <a:ext cx="8186737" cy="1084271"/>
          </a:xfrm>
        </p:spPr>
        <p:txBody>
          <a:bodyPr vert="horz" wrap="square" lIns="0" tIns="0" rIns="0" bIns="0" rtlCol="0" anchor="b" anchorCtr="0">
            <a:noAutofit/>
          </a:bodyPr>
          <a:lstStyle/>
          <a:p>
            <a:pPr>
              <a:lnSpc>
                <a:spcPct val="100000"/>
              </a:lnSpc>
            </a:pPr>
            <a:r>
              <a:rPr lang="en-US" sz="3600" kern="1200" dirty="0">
                <a:solidFill>
                  <a:schemeClr val="tx1"/>
                </a:solidFill>
                <a:latin typeface="+mj-lt"/>
                <a:ea typeface="+mj-ea"/>
                <a:cs typeface="+mj-cs"/>
              </a:rPr>
              <a:t>To Trust or Not to Trust the Government</a:t>
            </a:r>
            <a:br>
              <a:rPr lang="en-US" sz="3200" kern="1200" dirty="0">
                <a:solidFill>
                  <a:schemeClr val="tx1"/>
                </a:solidFill>
                <a:latin typeface="+mj-lt"/>
                <a:ea typeface="+mj-ea"/>
                <a:cs typeface="+mj-cs"/>
              </a:rPr>
            </a:br>
            <a:endParaRPr lang="en-US" sz="3200" kern="1200" dirty="0">
              <a:solidFill>
                <a:schemeClr val="tx1"/>
              </a:solidFill>
              <a:latin typeface="+mj-lt"/>
              <a:ea typeface="+mj-ea"/>
              <a:cs typeface="+mj-cs"/>
            </a:endParaRPr>
          </a:p>
        </p:txBody>
      </p:sp>
      <p:sp>
        <p:nvSpPr>
          <p:cNvPr id="16" name="Subtitle 15">
            <a:extLst>
              <a:ext uri="{FF2B5EF4-FFF2-40B4-BE49-F238E27FC236}">
                <a16:creationId xmlns:a16="http://schemas.microsoft.com/office/drawing/2014/main" id="{4BDCF583-1D5D-4235-97C2-39272B80A0B1}"/>
              </a:ext>
            </a:extLst>
          </p:cNvPr>
          <p:cNvSpPr>
            <a:spLocks noGrp="1"/>
          </p:cNvSpPr>
          <p:nvPr>
            <p:ph type="subTitle" idx="1"/>
          </p:nvPr>
        </p:nvSpPr>
        <p:spPr>
          <a:xfrm>
            <a:off x="550863" y="2056344"/>
            <a:ext cx="9000000" cy="4604756"/>
          </a:xfrm>
        </p:spPr>
        <p:txBody>
          <a:bodyPr vert="horz" wrap="square" lIns="0" tIns="0" rIns="0" bIns="0" rtlCol="0">
            <a:normAutofit lnSpcReduction="10000"/>
          </a:bodyPr>
          <a:lstStyle/>
          <a:p>
            <a:pPr marL="0" indent="0">
              <a:lnSpc>
                <a:spcPct val="100000"/>
              </a:lnSpc>
              <a:buNone/>
            </a:pPr>
            <a:r>
              <a:rPr lang="en-US" sz="3200" dirty="0"/>
              <a:t>Operation Sunshine</a:t>
            </a:r>
          </a:p>
          <a:p>
            <a:pPr marL="0" indent="0">
              <a:lnSpc>
                <a:spcPct val="100000"/>
              </a:lnSpc>
              <a:buNone/>
            </a:pPr>
            <a:r>
              <a:rPr lang="en-US" dirty="0"/>
              <a:t>In 1994, Bill Clinton formed an advisory committee to investigate “body snatching” by the Federal Government to study the effects of nuclear weapons tests.  The Federal Government secretly took tissue samples from over 900 cadavers without knowledge or permission of the next of kin.  In the final report issued by the advisory committee, details were provided about radiation experiments occurring from 1944 to 1974., where Plutonium and Uranium was injected in human subjects in homes for the mentally disabled as well as prison populations throughout the United States.  Not only did they use injections, but the chemicals were  also released into the atmosphere in a number of states across the United States.  </a:t>
            </a:r>
          </a:p>
          <a:p>
            <a:pPr marL="0" indent="0">
              <a:lnSpc>
                <a:spcPct val="100000"/>
              </a:lnSpc>
              <a:buNone/>
            </a:pPr>
            <a:endParaRPr lang="en-US" kern="1200" dirty="0">
              <a:latin typeface="+mn-lt"/>
              <a:ea typeface="+mn-ea"/>
              <a:cs typeface="+mn-cs"/>
            </a:endParaRPr>
          </a:p>
        </p:txBody>
      </p:sp>
      <p:sp>
        <p:nvSpPr>
          <p:cNvPr id="4" name="Slide Number Placeholder 3">
            <a:extLst>
              <a:ext uri="{FF2B5EF4-FFF2-40B4-BE49-F238E27FC236}">
                <a16:creationId xmlns:a16="http://schemas.microsoft.com/office/drawing/2014/main" id="{E1E7D98D-6710-41D2-B258-E1A1059D29F8}"/>
              </a:ext>
            </a:extLst>
          </p:cNvPr>
          <p:cNvSpPr>
            <a:spLocks noGrp="1"/>
          </p:cNvSpPr>
          <p:nvPr>
            <p:ph type="sldNum" sz="quarter" idx="12"/>
          </p:nvPr>
        </p:nvSpPr>
        <p:spPr/>
        <p:txBody>
          <a:bodyPr/>
          <a:lstStyle/>
          <a:p>
            <a:fld id="{DBA1B0FB-D917-4C8C-928F-313BD683BF39}" type="slidenum">
              <a:rPr lang="en-US" smtClean="0"/>
              <a:t>3</a:t>
            </a:fld>
            <a:endParaRPr lang="en-US"/>
          </a:p>
        </p:txBody>
      </p:sp>
    </p:spTree>
    <p:extLst>
      <p:ext uri="{BB962C8B-B14F-4D97-AF65-F5344CB8AC3E}">
        <p14:creationId xmlns:p14="http://schemas.microsoft.com/office/powerpoint/2010/main" val="1572757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Oval 35">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40" name="Group 39">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41" name="Freeform: Shape 40">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Oval 42">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Oval 43">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46" name="Rectangle 45">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descr="Data Points Digital background">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48" name="Rectangle 47">
            <a:extLst>
              <a:ext uri="{FF2B5EF4-FFF2-40B4-BE49-F238E27FC236}">
                <a16:creationId xmlns:a16="http://schemas.microsoft.com/office/drawing/2014/main" id="{3C64A91D-E535-4C24-A0E3-96A3810E3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26FC4867-BA3E-4F8E-AB23-684F34DF3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4">
            <a:extLst>
              <a:ext uri="{FF2B5EF4-FFF2-40B4-BE49-F238E27FC236}">
                <a16:creationId xmlns:a16="http://schemas.microsoft.com/office/drawing/2014/main" id="{40F1DF5B-353A-4270-8C10-6A1509441174}"/>
              </a:ext>
            </a:extLst>
          </p:cNvPr>
          <p:cNvSpPr>
            <a:spLocks noGrp="1"/>
          </p:cNvSpPr>
          <p:nvPr>
            <p:ph type="ctrTitle"/>
          </p:nvPr>
        </p:nvSpPr>
        <p:spPr>
          <a:xfrm>
            <a:off x="550863" y="549275"/>
            <a:ext cx="8186737" cy="1084271"/>
          </a:xfrm>
        </p:spPr>
        <p:txBody>
          <a:bodyPr vert="horz" wrap="square" lIns="0" tIns="0" rIns="0" bIns="0" rtlCol="0" anchor="b" anchorCtr="0">
            <a:noAutofit/>
          </a:bodyPr>
          <a:lstStyle/>
          <a:p>
            <a:pPr>
              <a:lnSpc>
                <a:spcPct val="100000"/>
              </a:lnSpc>
            </a:pPr>
            <a:r>
              <a:rPr lang="en-US" sz="3600" kern="1200" dirty="0">
                <a:solidFill>
                  <a:schemeClr val="tx1"/>
                </a:solidFill>
                <a:latin typeface="+mj-lt"/>
                <a:ea typeface="+mj-ea"/>
                <a:cs typeface="+mj-cs"/>
              </a:rPr>
              <a:t>To Trust or Not to Trust the Government</a:t>
            </a:r>
            <a:br>
              <a:rPr lang="en-US" sz="3200" kern="1200" dirty="0">
                <a:solidFill>
                  <a:schemeClr val="tx1"/>
                </a:solidFill>
                <a:latin typeface="+mj-lt"/>
                <a:ea typeface="+mj-ea"/>
                <a:cs typeface="+mj-cs"/>
              </a:rPr>
            </a:br>
            <a:endParaRPr lang="en-US" sz="3200" kern="1200" dirty="0">
              <a:solidFill>
                <a:schemeClr val="tx1"/>
              </a:solidFill>
              <a:latin typeface="+mj-lt"/>
              <a:ea typeface="+mj-ea"/>
              <a:cs typeface="+mj-cs"/>
            </a:endParaRPr>
          </a:p>
        </p:txBody>
      </p:sp>
      <p:sp>
        <p:nvSpPr>
          <p:cNvPr id="16" name="Subtitle 15">
            <a:extLst>
              <a:ext uri="{FF2B5EF4-FFF2-40B4-BE49-F238E27FC236}">
                <a16:creationId xmlns:a16="http://schemas.microsoft.com/office/drawing/2014/main" id="{4BDCF583-1D5D-4235-97C2-39272B80A0B1}"/>
              </a:ext>
            </a:extLst>
          </p:cNvPr>
          <p:cNvSpPr>
            <a:spLocks noGrp="1"/>
          </p:cNvSpPr>
          <p:nvPr>
            <p:ph type="subTitle" idx="1"/>
          </p:nvPr>
        </p:nvSpPr>
        <p:spPr>
          <a:xfrm>
            <a:off x="550863" y="2056344"/>
            <a:ext cx="9000000" cy="4604756"/>
          </a:xfrm>
        </p:spPr>
        <p:txBody>
          <a:bodyPr vert="horz" wrap="square" lIns="0" tIns="0" rIns="0" bIns="0" rtlCol="0">
            <a:normAutofit fontScale="92500"/>
          </a:bodyPr>
          <a:lstStyle/>
          <a:p>
            <a:pPr marL="0" indent="0">
              <a:lnSpc>
                <a:spcPct val="100000"/>
              </a:lnSpc>
              <a:buNone/>
            </a:pPr>
            <a:r>
              <a:rPr lang="en-US" sz="3200" dirty="0" err="1"/>
              <a:t>Willowbrook</a:t>
            </a:r>
            <a:r>
              <a:rPr lang="en-US" sz="3200" dirty="0"/>
              <a:t> Experiments</a:t>
            </a:r>
          </a:p>
          <a:p>
            <a:pPr marL="0" indent="0">
              <a:lnSpc>
                <a:spcPct val="100000"/>
              </a:lnSpc>
              <a:buNone/>
            </a:pPr>
            <a:r>
              <a:rPr lang="en-US" dirty="0"/>
              <a:t>In the early 1950’s, Saul Krugman, former flight surgeon for the US Army made a proposition to the Surgeon Generals Armed Forces Epidemiological Board.  Krugman in search of a vaccine for hepatitis, infected mentally disabled children placed at </a:t>
            </a:r>
            <a:r>
              <a:rPr lang="en-US" dirty="0" err="1"/>
              <a:t>Willowbrook</a:t>
            </a:r>
            <a:r>
              <a:rPr lang="en-US" dirty="0"/>
              <a:t> in Staten Island, NY, with virus through a chocolate milk.  Krugman coerced parents to participate by promising better living conditions in a new wing of </a:t>
            </a:r>
            <a:r>
              <a:rPr lang="en-US" dirty="0" err="1"/>
              <a:t>Willowbrook</a:t>
            </a:r>
            <a:r>
              <a:rPr lang="en-US" dirty="0"/>
              <a:t> which was already under scrutiny for its overcrowding, disease and neglect.  In 1958, Krugman defended his experiments in a paper published in the New England Journal of Medicine, stating that these children would have been exposed anyway and the knowledge gained from the experiment would help other </a:t>
            </a:r>
            <a:r>
              <a:rPr lang="en-US" dirty="0" err="1"/>
              <a:t>Willowbrook</a:t>
            </a:r>
            <a:r>
              <a:rPr lang="en-US" dirty="0"/>
              <a:t> residents.    </a:t>
            </a:r>
          </a:p>
          <a:p>
            <a:pPr marL="0" indent="0">
              <a:lnSpc>
                <a:spcPct val="100000"/>
              </a:lnSpc>
              <a:buNone/>
            </a:pPr>
            <a:endParaRPr lang="en-US" kern="1200" dirty="0">
              <a:latin typeface="+mn-lt"/>
              <a:ea typeface="+mn-ea"/>
              <a:cs typeface="+mn-cs"/>
            </a:endParaRPr>
          </a:p>
        </p:txBody>
      </p:sp>
      <p:sp>
        <p:nvSpPr>
          <p:cNvPr id="4" name="Slide Number Placeholder 3">
            <a:extLst>
              <a:ext uri="{FF2B5EF4-FFF2-40B4-BE49-F238E27FC236}">
                <a16:creationId xmlns:a16="http://schemas.microsoft.com/office/drawing/2014/main" id="{E1E7D98D-6710-41D2-B258-E1A1059D29F8}"/>
              </a:ext>
            </a:extLst>
          </p:cNvPr>
          <p:cNvSpPr>
            <a:spLocks noGrp="1"/>
          </p:cNvSpPr>
          <p:nvPr>
            <p:ph type="sldNum" sz="quarter" idx="12"/>
          </p:nvPr>
        </p:nvSpPr>
        <p:spPr/>
        <p:txBody>
          <a:bodyPr/>
          <a:lstStyle/>
          <a:p>
            <a:fld id="{DBA1B0FB-D917-4C8C-928F-313BD683BF39}" type="slidenum">
              <a:rPr lang="en-US" smtClean="0"/>
              <a:t>4</a:t>
            </a:fld>
            <a:endParaRPr lang="en-US"/>
          </a:p>
        </p:txBody>
      </p:sp>
    </p:spTree>
    <p:extLst>
      <p:ext uri="{BB962C8B-B14F-4D97-AF65-F5344CB8AC3E}">
        <p14:creationId xmlns:p14="http://schemas.microsoft.com/office/powerpoint/2010/main" val="1246771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Oval 35">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40" name="Group 39">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41" name="Freeform: Shape 40">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Oval 42">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Oval 43">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46" name="Rectangle 45">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descr="Data Points Digital background">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48" name="Rectangle 47">
            <a:extLst>
              <a:ext uri="{FF2B5EF4-FFF2-40B4-BE49-F238E27FC236}">
                <a16:creationId xmlns:a16="http://schemas.microsoft.com/office/drawing/2014/main" id="{3C64A91D-E535-4C24-A0E3-96A3810E3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26FC4867-BA3E-4F8E-AB23-684F34DF3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4">
            <a:extLst>
              <a:ext uri="{FF2B5EF4-FFF2-40B4-BE49-F238E27FC236}">
                <a16:creationId xmlns:a16="http://schemas.microsoft.com/office/drawing/2014/main" id="{40F1DF5B-353A-4270-8C10-6A1509441174}"/>
              </a:ext>
            </a:extLst>
          </p:cNvPr>
          <p:cNvSpPr>
            <a:spLocks noGrp="1"/>
          </p:cNvSpPr>
          <p:nvPr>
            <p:ph type="ctrTitle"/>
          </p:nvPr>
        </p:nvSpPr>
        <p:spPr>
          <a:xfrm>
            <a:off x="550863" y="549275"/>
            <a:ext cx="8186737" cy="1084271"/>
          </a:xfrm>
        </p:spPr>
        <p:txBody>
          <a:bodyPr vert="horz" wrap="square" lIns="0" tIns="0" rIns="0" bIns="0" rtlCol="0" anchor="b" anchorCtr="0">
            <a:noAutofit/>
          </a:bodyPr>
          <a:lstStyle/>
          <a:p>
            <a:pPr>
              <a:lnSpc>
                <a:spcPct val="100000"/>
              </a:lnSpc>
            </a:pPr>
            <a:r>
              <a:rPr lang="en-US" sz="3600" kern="1200" dirty="0">
                <a:solidFill>
                  <a:schemeClr val="tx1"/>
                </a:solidFill>
                <a:latin typeface="+mj-lt"/>
                <a:ea typeface="+mj-ea"/>
                <a:cs typeface="+mj-cs"/>
              </a:rPr>
              <a:t>To Trust or Not to Trust the Government</a:t>
            </a:r>
            <a:br>
              <a:rPr lang="en-US" sz="3200" kern="1200" dirty="0">
                <a:solidFill>
                  <a:schemeClr val="tx1"/>
                </a:solidFill>
                <a:latin typeface="+mj-lt"/>
                <a:ea typeface="+mj-ea"/>
                <a:cs typeface="+mj-cs"/>
              </a:rPr>
            </a:br>
            <a:endParaRPr lang="en-US" sz="3200" kern="1200" dirty="0">
              <a:solidFill>
                <a:schemeClr val="tx1"/>
              </a:solidFill>
              <a:latin typeface="+mj-lt"/>
              <a:ea typeface="+mj-ea"/>
              <a:cs typeface="+mj-cs"/>
            </a:endParaRPr>
          </a:p>
        </p:txBody>
      </p:sp>
      <p:sp>
        <p:nvSpPr>
          <p:cNvPr id="16" name="Subtitle 15">
            <a:extLst>
              <a:ext uri="{FF2B5EF4-FFF2-40B4-BE49-F238E27FC236}">
                <a16:creationId xmlns:a16="http://schemas.microsoft.com/office/drawing/2014/main" id="{4BDCF583-1D5D-4235-97C2-39272B80A0B1}"/>
              </a:ext>
            </a:extLst>
          </p:cNvPr>
          <p:cNvSpPr>
            <a:spLocks noGrp="1"/>
          </p:cNvSpPr>
          <p:nvPr>
            <p:ph type="subTitle" idx="1"/>
          </p:nvPr>
        </p:nvSpPr>
        <p:spPr>
          <a:xfrm>
            <a:off x="550863" y="2056344"/>
            <a:ext cx="9000000" cy="4604756"/>
          </a:xfrm>
        </p:spPr>
        <p:txBody>
          <a:bodyPr vert="horz" wrap="square" lIns="0" tIns="0" rIns="0" bIns="0" rtlCol="0">
            <a:normAutofit fontScale="77500" lnSpcReduction="20000"/>
          </a:bodyPr>
          <a:lstStyle/>
          <a:p>
            <a:pPr marL="0" indent="0">
              <a:lnSpc>
                <a:spcPct val="100000"/>
              </a:lnSpc>
              <a:buNone/>
            </a:pPr>
            <a:r>
              <a:rPr lang="en-US" sz="3200" dirty="0"/>
              <a:t>Project MK-Ultra (mind control)</a:t>
            </a:r>
          </a:p>
          <a:p>
            <a:pPr marL="0" indent="0">
              <a:lnSpc>
                <a:spcPct val="100000"/>
              </a:lnSpc>
              <a:buNone/>
            </a:pPr>
            <a:r>
              <a:rPr lang="en-US" kern="1200" dirty="0">
                <a:latin typeface="+mn-lt"/>
                <a:ea typeface="+mn-ea"/>
                <a:cs typeface="+mn-cs"/>
              </a:rPr>
              <a:t>In the 1950’s the CIA began a number of experiments used to weaken minds for the purpose of control.  149 subprojects were carried out by 44 </a:t>
            </a:r>
            <a:r>
              <a:rPr lang="en-US" dirty="0"/>
              <a:t>colleges/universities, 15 research foundations/pharmaceutical companies, 12 hospitals and 3 penal institutions.  Doses, sometimes lethal,  of LSD were given to unwitting citizens without medical supervision. Other experiments in the subprojects included shock therapies, sleep depravation, hypnosis, extrasensory perception and crop sabotage. Heroin addicts were enticed into taking LSD promised a reward of heroin. In1953, Dr Frank Olsen, a civilian employee at Fort Deitrick, leaped to his death from his New York City hotel room after unknowingly dosed with LSD. In 1977, a joint hearing of the Select Committee of Intelligence and Subcommittee on Health and Scientific Research produced a report uncovering this illegal experimentation* from what records remained after being intentionally destroyed. </a:t>
            </a:r>
          </a:p>
          <a:p>
            <a:pPr marL="0" indent="0">
              <a:lnSpc>
                <a:spcPct val="100000"/>
              </a:lnSpc>
              <a:buNone/>
            </a:pPr>
            <a:endParaRPr lang="en-US" kern="1200" dirty="0">
              <a:latin typeface="+mn-lt"/>
              <a:ea typeface="+mn-ea"/>
              <a:cs typeface="+mn-cs"/>
            </a:endParaRPr>
          </a:p>
          <a:p>
            <a:pPr marL="0" indent="0">
              <a:lnSpc>
                <a:spcPct val="100000"/>
              </a:lnSpc>
              <a:buNone/>
            </a:pPr>
            <a:endParaRPr lang="en-US" dirty="0"/>
          </a:p>
          <a:p>
            <a:pPr marL="0" indent="0">
              <a:lnSpc>
                <a:spcPct val="100000"/>
              </a:lnSpc>
              <a:buNone/>
            </a:pPr>
            <a:r>
              <a:rPr lang="en-US" sz="1100" dirty="0">
                <a:solidFill>
                  <a:srgbClr val="00B0F0">
                    <a:alpha val="60000"/>
                  </a:srgbClr>
                </a:solidFill>
              </a:rPr>
              <a:t>*https://www.intelligence.senate.gov/sites/default/files/hearings/95mkultra.pdf</a:t>
            </a:r>
            <a:endParaRPr lang="en-US" sz="1100" kern="1200" dirty="0">
              <a:solidFill>
                <a:srgbClr val="00B0F0">
                  <a:alpha val="60000"/>
                </a:srgbClr>
              </a:solidFill>
              <a:latin typeface="+mn-lt"/>
              <a:ea typeface="+mn-ea"/>
              <a:cs typeface="+mn-cs"/>
            </a:endParaRPr>
          </a:p>
        </p:txBody>
      </p:sp>
      <p:sp>
        <p:nvSpPr>
          <p:cNvPr id="4" name="Slide Number Placeholder 3">
            <a:extLst>
              <a:ext uri="{FF2B5EF4-FFF2-40B4-BE49-F238E27FC236}">
                <a16:creationId xmlns:a16="http://schemas.microsoft.com/office/drawing/2014/main" id="{E1E7D98D-6710-41D2-B258-E1A1059D29F8}"/>
              </a:ext>
            </a:extLst>
          </p:cNvPr>
          <p:cNvSpPr>
            <a:spLocks noGrp="1"/>
          </p:cNvSpPr>
          <p:nvPr>
            <p:ph type="sldNum" sz="quarter" idx="12"/>
          </p:nvPr>
        </p:nvSpPr>
        <p:spPr/>
        <p:txBody>
          <a:bodyPr/>
          <a:lstStyle/>
          <a:p>
            <a:fld id="{DBA1B0FB-D917-4C8C-928F-313BD683BF39}" type="slidenum">
              <a:rPr lang="en-US" smtClean="0"/>
              <a:t>5</a:t>
            </a:fld>
            <a:endParaRPr lang="en-US"/>
          </a:p>
        </p:txBody>
      </p:sp>
    </p:spTree>
    <p:extLst>
      <p:ext uri="{BB962C8B-B14F-4D97-AF65-F5344CB8AC3E}">
        <p14:creationId xmlns:p14="http://schemas.microsoft.com/office/powerpoint/2010/main" val="2382220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Oval 35">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40" name="Group 39">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41" name="Freeform: Shape 40">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Oval 42">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Oval 43">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46" name="Rectangle 45">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descr="Data Points Digital background">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48" name="Rectangle 47">
            <a:extLst>
              <a:ext uri="{FF2B5EF4-FFF2-40B4-BE49-F238E27FC236}">
                <a16:creationId xmlns:a16="http://schemas.microsoft.com/office/drawing/2014/main" id="{3C64A91D-E535-4C24-A0E3-96A3810E3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26FC4867-BA3E-4F8E-AB23-684F34DF3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4">
            <a:extLst>
              <a:ext uri="{FF2B5EF4-FFF2-40B4-BE49-F238E27FC236}">
                <a16:creationId xmlns:a16="http://schemas.microsoft.com/office/drawing/2014/main" id="{40F1DF5B-353A-4270-8C10-6A1509441174}"/>
              </a:ext>
            </a:extLst>
          </p:cNvPr>
          <p:cNvSpPr>
            <a:spLocks noGrp="1"/>
          </p:cNvSpPr>
          <p:nvPr>
            <p:ph type="ctrTitle"/>
          </p:nvPr>
        </p:nvSpPr>
        <p:spPr>
          <a:xfrm>
            <a:off x="550863" y="549275"/>
            <a:ext cx="8186737" cy="1084271"/>
          </a:xfrm>
        </p:spPr>
        <p:txBody>
          <a:bodyPr vert="horz" wrap="square" lIns="0" tIns="0" rIns="0" bIns="0" rtlCol="0" anchor="b" anchorCtr="0">
            <a:noAutofit/>
          </a:bodyPr>
          <a:lstStyle/>
          <a:p>
            <a:pPr>
              <a:lnSpc>
                <a:spcPct val="100000"/>
              </a:lnSpc>
            </a:pPr>
            <a:r>
              <a:rPr lang="en-US" sz="3600" kern="1200" dirty="0">
                <a:solidFill>
                  <a:schemeClr val="tx1"/>
                </a:solidFill>
                <a:latin typeface="+mj-lt"/>
                <a:ea typeface="+mj-ea"/>
                <a:cs typeface="+mj-cs"/>
              </a:rPr>
              <a:t>To Trust or Not to Trust the Government</a:t>
            </a:r>
            <a:br>
              <a:rPr lang="en-US" sz="3200" kern="1200" dirty="0">
                <a:solidFill>
                  <a:schemeClr val="tx1"/>
                </a:solidFill>
                <a:latin typeface="+mj-lt"/>
                <a:ea typeface="+mj-ea"/>
                <a:cs typeface="+mj-cs"/>
              </a:rPr>
            </a:br>
            <a:endParaRPr lang="en-US" sz="3200" kern="1200" dirty="0">
              <a:solidFill>
                <a:schemeClr val="tx1"/>
              </a:solidFill>
              <a:latin typeface="+mj-lt"/>
              <a:ea typeface="+mj-ea"/>
              <a:cs typeface="+mj-cs"/>
            </a:endParaRPr>
          </a:p>
        </p:txBody>
      </p:sp>
      <p:sp>
        <p:nvSpPr>
          <p:cNvPr id="16" name="Subtitle 15">
            <a:extLst>
              <a:ext uri="{FF2B5EF4-FFF2-40B4-BE49-F238E27FC236}">
                <a16:creationId xmlns:a16="http://schemas.microsoft.com/office/drawing/2014/main" id="{4BDCF583-1D5D-4235-97C2-39272B80A0B1}"/>
              </a:ext>
            </a:extLst>
          </p:cNvPr>
          <p:cNvSpPr>
            <a:spLocks noGrp="1"/>
          </p:cNvSpPr>
          <p:nvPr>
            <p:ph type="subTitle" idx="1"/>
          </p:nvPr>
        </p:nvSpPr>
        <p:spPr>
          <a:xfrm>
            <a:off x="550863" y="2056344"/>
            <a:ext cx="9000000" cy="4604756"/>
          </a:xfrm>
        </p:spPr>
        <p:txBody>
          <a:bodyPr vert="horz" wrap="square" lIns="0" tIns="0" rIns="0" bIns="0" rtlCol="0">
            <a:normAutofit lnSpcReduction="10000"/>
          </a:bodyPr>
          <a:lstStyle/>
          <a:p>
            <a:pPr marL="0" indent="0">
              <a:lnSpc>
                <a:spcPct val="100000"/>
              </a:lnSpc>
              <a:buNone/>
            </a:pPr>
            <a:r>
              <a:rPr lang="en-US" sz="3200" dirty="0" err="1"/>
              <a:t>Tuskeegee</a:t>
            </a:r>
            <a:r>
              <a:rPr lang="en-US" sz="3200" dirty="0"/>
              <a:t> Syphilis Study</a:t>
            </a:r>
          </a:p>
          <a:p>
            <a:pPr marL="0" indent="0">
              <a:lnSpc>
                <a:spcPct val="100000"/>
              </a:lnSpc>
              <a:buNone/>
            </a:pPr>
            <a:r>
              <a:rPr lang="en-US" kern="1200" dirty="0">
                <a:latin typeface="+mn-lt"/>
                <a:ea typeface="+mn-ea"/>
                <a:cs typeface="+mn-cs"/>
              </a:rPr>
              <a:t>From 1932 to 1972, the US Public Health Service conducted studies to observe the natural history of untreated syphilis without the informed consent of African American test subjects intentionally infected.  These men, were denied highly effective treatment discovered in 1940 and were actively discouraged from seeking medical advice or care from outside of the study.  These men were given a diagnosis of “bad blood” and were told they were being treated for the diagnosis from the very researchers infecting them. </a:t>
            </a:r>
          </a:p>
          <a:p>
            <a:pPr marL="0" indent="0">
              <a:lnSpc>
                <a:spcPct val="100000"/>
              </a:lnSpc>
              <a:buNone/>
            </a:pPr>
            <a:endParaRPr lang="en-US" dirty="0"/>
          </a:p>
          <a:p>
            <a:pPr marL="0" indent="0">
              <a:lnSpc>
                <a:spcPct val="100000"/>
              </a:lnSpc>
              <a:buNone/>
            </a:pPr>
            <a:r>
              <a:rPr lang="en-US" sz="1100" dirty="0">
                <a:solidFill>
                  <a:srgbClr val="00B0F0">
                    <a:alpha val="60000"/>
                  </a:srgbClr>
                </a:solidFill>
              </a:rPr>
              <a:t>* https://www.ncbi.nlm.nih.gov/pmc/articles/PMC6258045/</a:t>
            </a:r>
            <a:endParaRPr lang="en-US" sz="1100" kern="1200" dirty="0">
              <a:solidFill>
                <a:srgbClr val="00B0F0">
                  <a:alpha val="60000"/>
                </a:srgbClr>
              </a:solidFill>
              <a:latin typeface="+mn-lt"/>
              <a:ea typeface="+mn-ea"/>
              <a:cs typeface="+mn-cs"/>
            </a:endParaRPr>
          </a:p>
        </p:txBody>
      </p:sp>
      <p:sp>
        <p:nvSpPr>
          <p:cNvPr id="4" name="Slide Number Placeholder 3">
            <a:extLst>
              <a:ext uri="{FF2B5EF4-FFF2-40B4-BE49-F238E27FC236}">
                <a16:creationId xmlns:a16="http://schemas.microsoft.com/office/drawing/2014/main" id="{E1E7D98D-6710-41D2-B258-E1A1059D29F8}"/>
              </a:ext>
            </a:extLst>
          </p:cNvPr>
          <p:cNvSpPr>
            <a:spLocks noGrp="1"/>
          </p:cNvSpPr>
          <p:nvPr>
            <p:ph type="sldNum" sz="quarter" idx="12"/>
          </p:nvPr>
        </p:nvSpPr>
        <p:spPr/>
        <p:txBody>
          <a:bodyPr/>
          <a:lstStyle/>
          <a:p>
            <a:fld id="{DBA1B0FB-D917-4C8C-928F-313BD683BF39}" type="slidenum">
              <a:rPr lang="en-US" smtClean="0"/>
              <a:t>6</a:t>
            </a:fld>
            <a:endParaRPr lang="en-US"/>
          </a:p>
        </p:txBody>
      </p:sp>
    </p:spTree>
    <p:extLst>
      <p:ext uri="{BB962C8B-B14F-4D97-AF65-F5344CB8AC3E}">
        <p14:creationId xmlns:p14="http://schemas.microsoft.com/office/powerpoint/2010/main" val="1623815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Oval 35">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40" name="Group 39">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41" name="Freeform: Shape 40">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Oval 42">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Oval 43">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46" name="Rectangle 45">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descr="Data Points Digital background">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48" name="Rectangle 47">
            <a:extLst>
              <a:ext uri="{FF2B5EF4-FFF2-40B4-BE49-F238E27FC236}">
                <a16:creationId xmlns:a16="http://schemas.microsoft.com/office/drawing/2014/main" id="{3C64A91D-E535-4C24-A0E3-96A3810E3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26FC4867-BA3E-4F8E-AB23-684F34DF3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4">
            <a:extLst>
              <a:ext uri="{FF2B5EF4-FFF2-40B4-BE49-F238E27FC236}">
                <a16:creationId xmlns:a16="http://schemas.microsoft.com/office/drawing/2014/main" id="{40F1DF5B-353A-4270-8C10-6A1509441174}"/>
              </a:ext>
            </a:extLst>
          </p:cNvPr>
          <p:cNvSpPr>
            <a:spLocks noGrp="1"/>
          </p:cNvSpPr>
          <p:nvPr>
            <p:ph type="ctrTitle"/>
          </p:nvPr>
        </p:nvSpPr>
        <p:spPr>
          <a:xfrm>
            <a:off x="550863" y="549275"/>
            <a:ext cx="8186737" cy="1084271"/>
          </a:xfrm>
        </p:spPr>
        <p:txBody>
          <a:bodyPr vert="horz" wrap="square" lIns="0" tIns="0" rIns="0" bIns="0" rtlCol="0" anchor="b" anchorCtr="0">
            <a:noAutofit/>
          </a:bodyPr>
          <a:lstStyle/>
          <a:p>
            <a:pPr>
              <a:lnSpc>
                <a:spcPct val="100000"/>
              </a:lnSpc>
            </a:pPr>
            <a:r>
              <a:rPr lang="en-US" sz="3600" kern="1200" dirty="0">
                <a:solidFill>
                  <a:schemeClr val="tx1"/>
                </a:solidFill>
                <a:latin typeface="+mj-lt"/>
                <a:ea typeface="+mj-ea"/>
                <a:cs typeface="+mj-cs"/>
              </a:rPr>
              <a:t>To Trust or Not to Trust the Government</a:t>
            </a:r>
            <a:br>
              <a:rPr lang="en-US" sz="3200" kern="1200" dirty="0">
                <a:solidFill>
                  <a:schemeClr val="tx1"/>
                </a:solidFill>
                <a:latin typeface="+mj-lt"/>
                <a:ea typeface="+mj-ea"/>
                <a:cs typeface="+mj-cs"/>
              </a:rPr>
            </a:br>
            <a:endParaRPr lang="en-US" sz="3200" kern="1200" dirty="0">
              <a:solidFill>
                <a:schemeClr val="tx1"/>
              </a:solidFill>
              <a:latin typeface="+mj-lt"/>
              <a:ea typeface="+mj-ea"/>
              <a:cs typeface="+mj-cs"/>
            </a:endParaRPr>
          </a:p>
        </p:txBody>
      </p:sp>
      <p:sp>
        <p:nvSpPr>
          <p:cNvPr id="16" name="Subtitle 15">
            <a:extLst>
              <a:ext uri="{FF2B5EF4-FFF2-40B4-BE49-F238E27FC236}">
                <a16:creationId xmlns:a16="http://schemas.microsoft.com/office/drawing/2014/main" id="{4BDCF583-1D5D-4235-97C2-39272B80A0B1}"/>
              </a:ext>
            </a:extLst>
          </p:cNvPr>
          <p:cNvSpPr>
            <a:spLocks noGrp="1"/>
          </p:cNvSpPr>
          <p:nvPr>
            <p:ph type="subTitle" idx="1"/>
          </p:nvPr>
        </p:nvSpPr>
        <p:spPr>
          <a:xfrm>
            <a:off x="550863" y="2056344"/>
            <a:ext cx="9000000" cy="4604756"/>
          </a:xfrm>
        </p:spPr>
        <p:txBody>
          <a:bodyPr vert="horz" wrap="square" lIns="0" tIns="0" rIns="0" bIns="0" rtlCol="0">
            <a:normAutofit/>
          </a:bodyPr>
          <a:lstStyle/>
          <a:p>
            <a:pPr marL="0" indent="0">
              <a:lnSpc>
                <a:spcPct val="100000"/>
              </a:lnSpc>
              <a:buNone/>
            </a:pPr>
            <a:r>
              <a:rPr lang="en-US" sz="3200" dirty="0"/>
              <a:t>Operation Sea-Spray</a:t>
            </a:r>
          </a:p>
          <a:p>
            <a:pPr marL="0" indent="0">
              <a:lnSpc>
                <a:spcPct val="100000"/>
              </a:lnSpc>
              <a:buNone/>
            </a:pPr>
            <a:r>
              <a:rPr lang="en-US" kern="1200" dirty="0">
                <a:latin typeface="+mn-lt"/>
                <a:ea typeface="+mn-ea"/>
                <a:cs typeface="+mn-cs"/>
              </a:rPr>
              <a:t>In 1950, the US Navy participated in a biological warfare experiment to test vulnerability of a large city in the event of a biological terrorist attack. </a:t>
            </a:r>
            <a:r>
              <a:rPr lang="en-US" dirty="0"/>
              <a:t>Serratia marcescens and Bacillus </a:t>
            </a:r>
            <a:r>
              <a:rPr lang="en-US" dirty="0" err="1"/>
              <a:t>globigii</a:t>
            </a:r>
            <a:r>
              <a:rPr lang="en-US" dirty="0"/>
              <a:t> bacteria were sprayed over the San Francisco Bay in California.  The spread of this bacteria was tested at 43 sites and residents began to fall ill to the effects and Edward Nevin died as a result of the contagion*. </a:t>
            </a:r>
            <a:endParaRPr lang="en-US" kern="1200" dirty="0">
              <a:latin typeface="+mn-lt"/>
              <a:ea typeface="+mn-ea"/>
              <a:cs typeface="+mn-cs"/>
            </a:endParaRPr>
          </a:p>
          <a:p>
            <a:pPr marL="0" indent="0">
              <a:lnSpc>
                <a:spcPct val="100000"/>
              </a:lnSpc>
              <a:buNone/>
            </a:pPr>
            <a:endParaRPr lang="en-US" dirty="0"/>
          </a:p>
          <a:p>
            <a:pPr marL="0" indent="0">
              <a:lnSpc>
                <a:spcPct val="100000"/>
              </a:lnSpc>
              <a:buNone/>
            </a:pPr>
            <a:endParaRPr lang="en-US" dirty="0"/>
          </a:p>
          <a:p>
            <a:pPr marL="0" indent="0">
              <a:lnSpc>
                <a:spcPct val="100000"/>
              </a:lnSpc>
              <a:buNone/>
            </a:pPr>
            <a:r>
              <a:rPr lang="en-US" sz="1300" dirty="0">
                <a:solidFill>
                  <a:srgbClr val="00B0F0">
                    <a:alpha val="60000"/>
                  </a:srgbClr>
                </a:solidFill>
              </a:rPr>
              <a:t>*https://www.smithsonianmag.com/smart-news/1950-us-released-bioweapon-san-francisco-180955819/</a:t>
            </a:r>
          </a:p>
        </p:txBody>
      </p:sp>
      <p:sp>
        <p:nvSpPr>
          <p:cNvPr id="4" name="Slide Number Placeholder 3">
            <a:extLst>
              <a:ext uri="{FF2B5EF4-FFF2-40B4-BE49-F238E27FC236}">
                <a16:creationId xmlns:a16="http://schemas.microsoft.com/office/drawing/2014/main" id="{E1E7D98D-6710-41D2-B258-E1A1059D29F8}"/>
              </a:ext>
            </a:extLst>
          </p:cNvPr>
          <p:cNvSpPr>
            <a:spLocks noGrp="1"/>
          </p:cNvSpPr>
          <p:nvPr>
            <p:ph type="sldNum" sz="quarter" idx="12"/>
          </p:nvPr>
        </p:nvSpPr>
        <p:spPr/>
        <p:txBody>
          <a:bodyPr/>
          <a:lstStyle/>
          <a:p>
            <a:fld id="{DBA1B0FB-D917-4C8C-928F-313BD683BF39}" type="slidenum">
              <a:rPr lang="en-US" smtClean="0"/>
              <a:t>7</a:t>
            </a:fld>
            <a:endParaRPr lang="en-US"/>
          </a:p>
        </p:txBody>
      </p:sp>
    </p:spTree>
    <p:extLst>
      <p:ext uri="{BB962C8B-B14F-4D97-AF65-F5344CB8AC3E}">
        <p14:creationId xmlns:p14="http://schemas.microsoft.com/office/powerpoint/2010/main" val="2397187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Oval 35">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40" name="Group 39">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41" name="Freeform: Shape 40">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Oval 42">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Oval 43">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46" name="Rectangle 45">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descr="Data Points Digital background">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48" name="Rectangle 47">
            <a:extLst>
              <a:ext uri="{FF2B5EF4-FFF2-40B4-BE49-F238E27FC236}">
                <a16:creationId xmlns:a16="http://schemas.microsoft.com/office/drawing/2014/main" id="{3C64A91D-E535-4C24-A0E3-96A3810E3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26FC4867-BA3E-4F8E-AB23-684F34DF3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4">
            <a:extLst>
              <a:ext uri="{FF2B5EF4-FFF2-40B4-BE49-F238E27FC236}">
                <a16:creationId xmlns:a16="http://schemas.microsoft.com/office/drawing/2014/main" id="{40F1DF5B-353A-4270-8C10-6A1509441174}"/>
              </a:ext>
            </a:extLst>
          </p:cNvPr>
          <p:cNvSpPr>
            <a:spLocks noGrp="1"/>
          </p:cNvSpPr>
          <p:nvPr>
            <p:ph type="ctrTitle"/>
          </p:nvPr>
        </p:nvSpPr>
        <p:spPr>
          <a:xfrm>
            <a:off x="550863" y="549275"/>
            <a:ext cx="8186737" cy="1084271"/>
          </a:xfrm>
        </p:spPr>
        <p:txBody>
          <a:bodyPr vert="horz" wrap="square" lIns="0" tIns="0" rIns="0" bIns="0" rtlCol="0" anchor="b" anchorCtr="0">
            <a:noAutofit/>
          </a:bodyPr>
          <a:lstStyle/>
          <a:p>
            <a:pPr>
              <a:lnSpc>
                <a:spcPct val="100000"/>
              </a:lnSpc>
            </a:pPr>
            <a:r>
              <a:rPr lang="en-US" sz="3600" kern="1200" dirty="0">
                <a:solidFill>
                  <a:schemeClr val="tx1"/>
                </a:solidFill>
                <a:latin typeface="+mj-lt"/>
                <a:ea typeface="+mj-ea"/>
                <a:cs typeface="+mj-cs"/>
              </a:rPr>
              <a:t>To Trust or Not to Trust the Government</a:t>
            </a:r>
            <a:br>
              <a:rPr lang="en-US" sz="3200" kern="1200" dirty="0">
                <a:solidFill>
                  <a:schemeClr val="tx1"/>
                </a:solidFill>
                <a:latin typeface="+mj-lt"/>
                <a:ea typeface="+mj-ea"/>
                <a:cs typeface="+mj-cs"/>
              </a:rPr>
            </a:br>
            <a:endParaRPr lang="en-US" sz="3200" kern="1200" dirty="0">
              <a:solidFill>
                <a:schemeClr val="tx1"/>
              </a:solidFill>
              <a:latin typeface="+mj-lt"/>
              <a:ea typeface="+mj-ea"/>
              <a:cs typeface="+mj-cs"/>
            </a:endParaRPr>
          </a:p>
        </p:txBody>
      </p:sp>
      <p:sp>
        <p:nvSpPr>
          <p:cNvPr id="16" name="Subtitle 15">
            <a:extLst>
              <a:ext uri="{FF2B5EF4-FFF2-40B4-BE49-F238E27FC236}">
                <a16:creationId xmlns:a16="http://schemas.microsoft.com/office/drawing/2014/main" id="{4BDCF583-1D5D-4235-97C2-39272B80A0B1}"/>
              </a:ext>
            </a:extLst>
          </p:cNvPr>
          <p:cNvSpPr>
            <a:spLocks noGrp="1"/>
          </p:cNvSpPr>
          <p:nvPr>
            <p:ph type="subTitle" idx="1"/>
          </p:nvPr>
        </p:nvSpPr>
        <p:spPr>
          <a:xfrm>
            <a:off x="550863" y="2056344"/>
            <a:ext cx="9000000" cy="4604756"/>
          </a:xfrm>
        </p:spPr>
        <p:txBody>
          <a:bodyPr vert="horz" wrap="square" lIns="0" tIns="0" rIns="0" bIns="0" rtlCol="0">
            <a:normAutofit fontScale="77500" lnSpcReduction="20000"/>
          </a:bodyPr>
          <a:lstStyle/>
          <a:p>
            <a:pPr marL="0" indent="0">
              <a:lnSpc>
                <a:spcPct val="100000"/>
              </a:lnSpc>
              <a:buNone/>
            </a:pPr>
            <a:r>
              <a:rPr lang="en-US" sz="3200" dirty="0"/>
              <a:t>The Malaria Project</a:t>
            </a:r>
          </a:p>
          <a:p>
            <a:pPr marL="0" indent="0">
              <a:lnSpc>
                <a:spcPct val="100000"/>
              </a:lnSpc>
              <a:buNone/>
            </a:pPr>
            <a:r>
              <a:rPr lang="en-US" kern="1200" dirty="0">
                <a:latin typeface="+mn-lt"/>
                <a:ea typeface="+mn-ea"/>
                <a:cs typeface="+mn-cs"/>
              </a:rPr>
              <a:t>In 1940’s, prisoners at the </a:t>
            </a:r>
            <a:r>
              <a:rPr lang="en-US" kern="1200" dirty="0" err="1">
                <a:latin typeface="+mn-lt"/>
                <a:ea typeface="+mn-ea"/>
                <a:cs typeface="+mn-cs"/>
              </a:rPr>
              <a:t>Stateville</a:t>
            </a:r>
            <a:r>
              <a:rPr lang="en-US" kern="1200" dirty="0">
                <a:latin typeface="+mn-lt"/>
                <a:ea typeface="+mn-ea"/>
                <a:cs typeface="+mn-cs"/>
              </a:rPr>
              <a:t> Penitentiary in </a:t>
            </a:r>
            <a:r>
              <a:rPr lang="en-US" kern="1200" dirty="0" err="1">
                <a:latin typeface="+mn-lt"/>
                <a:ea typeface="+mn-ea"/>
                <a:cs typeface="+mn-cs"/>
              </a:rPr>
              <a:t>Joiet</a:t>
            </a:r>
            <a:r>
              <a:rPr lang="en-US" kern="1200" dirty="0">
                <a:latin typeface="+mn-lt"/>
                <a:ea typeface="+mn-ea"/>
                <a:cs typeface="+mn-cs"/>
              </a:rPr>
              <a:t>, Illinois, were experimented on by the US Army and the State Department offering subjects reduced sentences for their participation. Subjects were infected with Malaria for the purpose of testing previously untested substances in the treatment of Malaria.*  </a:t>
            </a:r>
          </a:p>
          <a:p>
            <a:pPr marL="0" indent="0">
              <a:lnSpc>
                <a:spcPct val="100000"/>
              </a:lnSpc>
              <a:buNone/>
            </a:pPr>
            <a:r>
              <a:rPr lang="en-US" kern="1200" dirty="0">
                <a:latin typeface="+mn-lt"/>
                <a:ea typeface="+mn-ea"/>
                <a:cs typeface="+mn-cs"/>
              </a:rPr>
              <a:t>In 1946, during the Nuremburg trials, the Nazi’s used this experiment as a point of defense for their experimentation of those captured during the war.  Asked to differentiate the experiments, expert witness, Andrew Ivy, a physician from Chicago, provided minimal distinctions and admitted that the procedures, motives and premise of the studies were arguably similar.**</a:t>
            </a:r>
          </a:p>
          <a:p>
            <a:pPr marL="0" indent="0">
              <a:lnSpc>
                <a:spcPct val="100000"/>
              </a:lnSpc>
              <a:buNone/>
            </a:pPr>
            <a:endParaRPr lang="en-US" dirty="0"/>
          </a:p>
          <a:p>
            <a:pPr marL="0" indent="0">
              <a:lnSpc>
                <a:spcPct val="100000"/>
              </a:lnSpc>
              <a:buNone/>
            </a:pPr>
            <a:endParaRPr lang="en-US" dirty="0"/>
          </a:p>
          <a:p>
            <a:pPr marL="0" indent="0">
              <a:lnSpc>
                <a:spcPct val="100000"/>
              </a:lnSpc>
              <a:buNone/>
            </a:pPr>
            <a:r>
              <a:rPr lang="en-US" sz="1300" dirty="0">
                <a:solidFill>
                  <a:srgbClr val="00B0F0">
                    <a:alpha val="60000"/>
                  </a:srgbClr>
                </a:solidFill>
              </a:rPr>
              <a:t>* https://pubmed.ncbi.nlm.nih.gov/24769747/</a:t>
            </a:r>
          </a:p>
          <a:p>
            <a:pPr marL="0" indent="0">
              <a:lnSpc>
                <a:spcPct val="100000"/>
              </a:lnSpc>
              <a:buNone/>
            </a:pPr>
            <a:r>
              <a:rPr lang="en-US" sz="1300" dirty="0">
                <a:solidFill>
                  <a:srgbClr val="00B0F0">
                    <a:alpha val="60000"/>
                  </a:srgbClr>
                </a:solidFill>
              </a:rPr>
              <a:t>**https://en.wikipedia.org/wiki/Stateville_Penitentiary_Malaria_Study</a:t>
            </a:r>
          </a:p>
        </p:txBody>
      </p:sp>
      <p:sp>
        <p:nvSpPr>
          <p:cNvPr id="4" name="Slide Number Placeholder 3">
            <a:extLst>
              <a:ext uri="{FF2B5EF4-FFF2-40B4-BE49-F238E27FC236}">
                <a16:creationId xmlns:a16="http://schemas.microsoft.com/office/drawing/2014/main" id="{E1E7D98D-6710-41D2-B258-E1A1059D29F8}"/>
              </a:ext>
            </a:extLst>
          </p:cNvPr>
          <p:cNvSpPr>
            <a:spLocks noGrp="1"/>
          </p:cNvSpPr>
          <p:nvPr>
            <p:ph type="sldNum" sz="quarter" idx="12"/>
          </p:nvPr>
        </p:nvSpPr>
        <p:spPr/>
        <p:txBody>
          <a:bodyPr/>
          <a:lstStyle/>
          <a:p>
            <a:fld id="{DBA1B0FB-D917-4C8C-928F-313BD683BF39}" type="slidenum">
              <a:rPr lang="en-US" smtClean="0"/>
              <a:t>8</a:t>
            </a:fld>
            <a:endParaRPr lang="en-US"/>
          </a:p>
        </p:txBody>
      </p:sp>
    </p:spTree>
    <p:extLst>
      <p:ext uri="{BB962C8B-B14F-4D97-AF65-F5344CB8AC3E}">
        <p14:creationId xmlns:p14="http://schemas.microsoft.com/office/powerpoint/2010/main" val="2198449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Oval 35">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40" name="Group 39">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41" name="Freeform: Shape 40">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Oval 42">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Oval 43">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46" name="Rectangle 45">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descr="Data Points Digital background">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48" name="Rectangle 47">
            <a:extLst>
              <a:ext uri="{FF2B5EF4-FFF2-40B4-BE49-F238E27FC236}">
                <a16:creationId xmlns:a16="http://schemas.microsoft.com/office/drawing/2014/main" id="{3C64A91D-E535-4C24-A0E3-96A3810E3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26FC4867-BA3E-4F8E-AB23-684F34DF3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4">
            <a:extLst>
              <a:ext uri="{FF2B5EF4-FFF2-40B4-BE49-F238E27FC236}">
                <a16:creationId xmlns:a16="http://schemas.microsoft.com/office/drawing/2014/main" id="{40F1DF5B-353A-4270-8C10-6A1509441174}"/>
              </a:ext>
            </a:extLst>
          </p:cNvPr>
          <p:cNvSpPr>
            <a:spLocks noGrp="1"/>
          </p:cNvSpPr>
          <p:nvPr>
            <p:ph type="ctrTitle"/>
          </p:nvPr>
        </p:nvSpPr>
        <p:spPr>
          <a:xfrm>
            <a:off x="550863" y="549275"/>
            <a:ext cx="8186737" cy="1084271"/>
          </a:xfrm>
        </p:spPr>
        <p:txBody>
          <a:bodyPr vert="horz" wrap="square" lIns="0" tIns="0" rIns="0" bIns="0" rtlCol="0" anchor="b" anchorCtr="0">
            <a:noAutofit/>
          </a:bodyPr>
          <a:lstStyle/>
          <a:p>
            <a:pPr>
              <a:lnSpc>
                <a:spcPct val="100000"/>
              </a:lnSpc>
            </a:pPr>
            <a:r>
              <a:rPr lang="en-US" sz="3600" kern="1200" dirty="0">
                <a:solidFill>
                  <a:schemeClr val="tx1"/>
                </a:solidFill>
                <a:latin typeface="+mj-lt"/>
                <a:ea typeface="+mj-ea"/>
                <a:cs typeface="+mj-cs"/>
              </a:rPr>
              <a:t>To Trust or Not to Trust the Government</a:t>
            </a:r>
            <a:br>
              <a:rPr lang="en-US" sz="3200" kern="1200" dirty="0">
                <a:solidFill>
                  <a:schemeClr val="tx1"/>
                </a:solidFill>
                <a:latin typeface="+mj-lt"/>
                <a:ea typeface="+mj-ea"/>
                <a:cs typeface="+mj-cs"/>
              </a:rPr>
            </a:br>
            <a:endParaRPr lang="en-US" sz="3200" kern="1200" dirty="0">
              <a:solidFill>
                <a:schemeClr val="tx1"/>
              </a:solidFill>
              <a:latin typeface="+mj-lt"/>
              <a:ea typeface="+mj-ea"/>
              <a:cs typeface="+mj-cs"/>
            </a:endParaRPr>
          </a:p>
        </p:txBody>
      </p:sp>
      <p:sp>
        <p:nvSpPr>
          <p:cNvPr id="16" name="Subtitle 15">
            <a:extLst>
              <a:ext uri="{FF2B5EF4-FFF2-40B4-BE49-F238E27FC236}">
                <a16:creationId xmlns:a16="http://schemas.microsoft.com/office/drawing/2014/main" id="{4BDCF583-1D5D-4235-97C2-39272B80A0B1}"/>
              </a:ext>
            </a:extLst>
          </p:cNvPr>
          <p:cNvSpPr>
            <a:spLocks noGrp="1"/>
          </p:cNvSpPr>
          <p:nvPr>
            <p:ph type="subTitle" idx="1"/>
          </p:nvPr>
        </p:nvSpPr>
        <p:spPr>
          <a:xfrm>
            <a:off x="859201" y="1570203"/>
            <a:ext cx="9000000" cy="4604756"/>
          </a:xfrm>
        </p:spPr>
        <p:txBody>
          <a:bodyPr vert="horz" wrap="square" lIns="0" tIns="0" rIns="0" bIns="0" rtlCol="0">
            <a:normAutofit fontScale="62500" lnSpcReduction="20000"/>
          </a:bodyPr>
          <a:lstStyle/>
          <a:p>
            <a:pPr marL="0" indent="0">
              <a:lnSpc>
                <a:spcPct val="100000"/>
              </a:lnSpc>
              <a:buNone/>
            </a:pPr>
            <a:r>
              <a:rPr lang="en-US" sz="3200" dirty="0"/>
              <a:t>Measles Vaccine Experiment</a:t>
            </a:r>
          </a:p>
          <a:p>
            <a:pPr marL="0" indent="0">
              <a:lnSpc>
                <a:spcPct val="100000"/>
              </a:lnSpc>
              <a:buNone/>
            </a:pPr>
            <a:r>
              <a:rPr lang="en-US" kern="1200" dirty="0">
                <a:latin typeface="+mn-lt"/>
                <a:ea typeface="+mn-ea"/>
                <a:cs typeface="+mn-cs"/>
              </a:rPr>
              <a:t>In 1990 and 1991,  the Centers for Disease control conducted experimental testing on over 1500 African American and Hispanic babies in lower income portions of Los Angeles.   These babies were injected with measles vaccines, failing to disclose to the parents that the vaccine was experimental and did not have approval of the FDA.  The CDC conducted </a:t>
            </a:r>
            <a:r>
              <a:rPr lang="en-US" dirty="0"/>
              <a:t>this covert operation knowing that EZ-HT was previously tested in the 1980’s in </a:t>
            </a:r>
            <a:r>
              <a:rPr lang="en-US" kern="1200" dirty="0">
                <a:latin typeface="+mn-lt"/>
                <a:ea typeface="+mn-ea"/>
                <a:cs typeface="+mn-cs"/>
              </a:rPr>
              <a:t>in 3</a:t>
            </a:r>
            <a:r>
              <a:rPr lang="en-US" kern="1200" baseline="30000" dirty="0">
                <a:latin typeface="+mn-lt"/>
                <a:ea typeface="+mn-ea"/>
                <a:cs typeface="+mn-cs"/>
              </a:rPr>
              <a:t>rd</a:t>
            </a:r>
            <a:r>
              <a:rPr lang="en-US" kern="1200" dirty="0">
                <a:latin typeface="+mn-lt"/>
                <a:ea typeface="+mn-ea"/>
                <a:cs typeface="+mn-cs"/>
              </a:rPr>
              <a:t> world countries such as Haiti, Mexico, Gambia, Togo and Senegal.  A report published in the </a:t>
            </a:r>
            <a:r>
              <a:rPr lang="en-US" dirty="0"/>
              <a:t>Lancet, indicates that this experimental testing </a:t>
            </a:r>
            <a:r>
              <a:rPr lang="en-US" kern="1200" dirty="0">
                <a:latin typeface="+mn-lt"/>
                <a:ea typeface="+mn-ea"/>
                <a:cs typeface="+mn-cs"/>
              </a:rPr>
              <a:t>resulting in an 80% higher death rate than those who received the standard measles vaccine.  1 in 80 children injected died.  </a:t>
            </a:r>
          </a:p>
          <a:p>
            <a:pPr marL="0" indent="0">
              <a:lnSpc>
                <a:spcPct val="100000"/>
              </a:lnSpc>
              <a:buNone/>
            </a:pPr>
            <a:r>
              <a:rPr lang="en-US" dirty="0"/>
              <a:t>In 1996, CDC Director, Dr. David </a:t>
            </a:r>
            <a:r>
              <a:rPr lang="en-US" dirty="0" err="1"/>
              <a:t>Satcher</a:t>
            </a:r>
            <a:r>
              <a:rPr lang="en-US" dirty="0"/>
              <a:t>, defended the CDC  in the Los Angeles Times stating, “there was no ill intent” on the part of the agency in not telling parents that the vaccine had not been licensed for use in the United States, which is why it is termed “experimental” in this country.  But things sometimes fall through the cracks”.</a:t>
            </a:r>
          </a:p>
          <a:p>
            <a:pPr marL="0" indent="0">
              <a:lnSpc>
                <a:spcPct val="100000"/>
              </a:lnSpc>
              <a:buNone/>
            </a:pPr>
            <a:r>
              <a:rPr lang="en-US" dirty="0"/>
              <a:t>In the 1994 Report of the Institute of Medicine and Vaccine Safety Committee, the risk of death associated with the experimental vaccine </a:t>
            </a:r>
            <a:r>
              <a:rPr lang="en-US"/>
              <a:t>was acknowledged.</a:t>
            </a:r>
            <a:endParaRPr lang="en-US" dirty="0"/>
          </a:p>
          <a:p>
            <a:pPr marL="0" indent="0">
              <a:lnSpc>
                <a:spcPct val="100000"/>
              </a:lnSpc>
              <a:buNone/>
            </a:pPr>
            <a:endParaRPr lang="en-US" dirty="0"/>
          </a:p>
          <a:p>
            <a:pPr marL="0" indent="0">
              <a:lnSpc>
                <a:spcPct val="100000"/>
              </a:lnSpc>
              <a:buNone/>
            </a:pPr>
            <a:r>
              <a:rPr lang="en-US" sz="1300" dirty="0">
                <a:solidFill>
                  <a:srgbClr val="00B0F0">
                    <a:alpha val="60000"/>
                  </a:srgbClr>
                </a:solidFill>
              </a:rPr>
              <a:t>*https://ahrp.org/1990-fda-issued-a-waiver-from-informed-consent-cdc-covertly-tested-experimental-vaccine-on-black-latino-babies/ ** https://www.thelancet.com/journals/lancet/article/PII0140-6736(91)91771-L/fulltext</a:t>
            </a:r>
          </a:p>
        </p:txBody>
      </p:sp>
      <p:sp>
        <p:nvSpPr>
          <p:cNvPr id="4" name="Slide Number Placeholder 3">
            <a:extLst>
              <a:ext uri="{FF2B5EF4-FFF2-40B4-BE49-F238E27FC236}">
                <a16:creationId xmlns:a16="http://schemas.microsoft.com/office/drawing/2014/main" id="{E1E7D98D-6710-41D2-B258-E1A1059D29F8}"/>
              </a:ext>
            </a:extLst>
          </p:cNvPr>
          <p:cNvSpPr>
            <a:spLocks noGrp="1"/>
          </p:cNvSpPr>
          <p:nvPr>
            <p:ph type="sldNum" sz="quarter" idx="12"/>
          </p:nvPr>
        </p:nvSpPr>
        <p:spPr/>
        <p:txBody>
          <a:bodyPr/>
          <a:lstStyle/>
          <a:p>
            <a:fld id="{DBA1B0FB-D917-4C8C-928F-313BD683BF39}" type="slidenum">
              <a:rPr lang="en-US" smtClean="0"/>
              <a:t>9</a:t>
            </a:fld>
            <a:endParaRPr lang="en-US"/>
          </a:p>
        </p:txBody>
      </p:sp>
    </p:spTree>
    <p:extLst>
      <p:ext uri="{BB962C8B-B14F-4D97-AF65-F5344CB8AC3E}">
        <p14:creationId xmlns:p14="http://schemas.microsoft.com/office/powerpoint/2010/main" val="2975717019"/>
      </p:ext>
    </p:extLst>
  </p:cSld>
  <p:clrMapOvr>
    <a:masterClrMapping/>
  </p:clrMapOvr>
</p:sld>
</file>

<file path=ppt/theme/theme1.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Walbaum Display"/>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04751AB-E840-446F-8D49-E697067EC887}">
  <ds:schemaRefs>
    <ds:schemaRef ds:uri="http://schemas.microsoft.com/sharepoint/v3/contenttype/forms"/>
  </ds:schemaRefs>
</ds:datastoreItem>
</file>

<file path=customXml/itemProps2.xml><?xml version="1.0" encoding="utf-8"?>
<ds:datastoreItem xmlns:ds="http://schemas.openxmlformats.org/officeDocument/2006/customXml" ds:itemID="{50811A92-D464-4AC4-A396-BA73B10CEEAC}">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DE4876F9-7AE1-498D-B8FE-1E3AD703D2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{80F7A316-6683-4895-9A42-9E68621B8FEF}tf33713516_win32</Template>
  <TotalTime>871</TotalTime>
  <Words>3950</Words>
  <Application>Microsoft Office PowerPoint</Application>
  <PresentationFormat>Widescreen</PresentationFormat>
  <Paragraphs>229</Paragraphs>
  <Slides>29</Slides>
  <Notes>29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Calibri</vt:lpstr>
      <vt:lpstr>Gill Sans MT</vt:lpstr>
      <vt:lpstr>Open Sans</vt:lpstr>
      <vt:lpstr>system-ui</vt:lpstr>
      <vt:lpstr>Times New Roman</vt:lpstr>
      <vt:lpstr>Walbaum Display</vt:lpstr>
      <vt:lpstr>3DFloatVTI</vt:lpstr>
      <vt:lpstr>  Medical Advice Disclaimer  The information, including but not limited to, text, graphics, images and other material contained in this presentation are for informational purposes only.  NO material is intended to be a substitute for professional medical advice, diagnosis or treatment. Always seek the advice of your physician or other qualified health care provider with any questions you may have regarding a medical condition or treatment and before undertaking a new health care regimen.  Never disregard professional medical advice or delay in seeking it because of something you have seen or heard during this presentation!  </vt:lpstr>
      <vt:lpstr>Covid 19 Vaccine – Behind the Curtain</vt:lpstr>
      <vt:lpstr>To Trust or Not to Trust the Government </vt:lpstr>
      <vt:lpstr>To Trust or Not to Trust the Government </vt:lpstr>
      <vt:lpstr>To Trust or Not to Trust the Government </vt:lpstr>
      <vt:lpstr>To Trust or Not to Trust the Government </vt:lpstr>
      <vt:lpstr>To Trust or Not to Trust the Government </vt:lpstr>
      <vt:lpstr>To Trust or Not to Trust the Government </vt:lpstr>
      <vt:lpstr>To Trust or Not to Trust the Government </vt:lpstr>
      <vt:lpstr>Jackson Madison County Health Department</vt:lpstr>
      <vt:lpstr>Defining Vaccine</vt:lpstr>
      <vt:lpstr>What We Know </vt:lpstr>
      <vt:lpstr>What We Know </vt:lpstr>
      <vt:lpstr>What We Know </vt:lpstr>
      <vt:lpstr>What We Know </vt:lpstr>
      <vt:lpstr>What We Know </vt:lpstr>
      <vt:lpstr>What We Know </vt:lpstr>
      <vt:lpstr>What We Know </vt:lpstr>
      <vt:lpstr>What We Know </vt:lpstr>
      <vt:lpstr>What We Know </vt:lpstr>
      <vt:lpstr>What We Know </vt:lpstr>
      <vt:lpstr>What We Know </vt:lpstr>
      <vt:lpstr>What We Know </vt:lpstr>
      <vt:lpstr>What We Know </vt:lpstr>
      <vt:lpstr>What We Know </vt:lpstr>
      <vt:lpstr>What We Know </vt:lpstr>
      <vt:lpstr>What We Know </vt:lpstr>
      <vt:lpstr>What We Know </vt:lpstr>
      <vt:lpstr>What Can We Do?  1. STAY VOCAL   2. Petition   3. Franks v. Sykes 600 SW3d 908 (Tenn. 2020) Tennessee Supreme Court Ruling which permits a cause of action under the Tennessee Consumer Protections Act of 1077 for allegation of injury caused by a health care provider’s business practices.  In this ruling, the Supreme Court reversed a lower courts decision indicating that there is a distinction between a health care providers ACTIONS and their BUSINESS PRACTICES. The Supreme Court opined that healthcare providers and hospitals must still comply with TCPA which protects consumers from deceptive advertising, while the actions of healthcare providers and hospitals fall under the Health Care Liability act  https://www.tncourts.gov/sites/default/files/franks.roy_.opn_.pdf https://barrettlawofficetn.com/blog/tennessee-consumers-victory/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 19 Vaccine – Behind the Curtain</dc:title>
  <dc:creator>Mandy Earley</dc:creator>
  <cp:lastModifiedBy>Mandy Earley</cp:lastModifiedBy>
  <cp:revision>36</cp:revision>
  <dcterms:created xsi:type="dcterms:W3CDTF">2023-01-17T14:44:43Z</dcterms:created>
  <dcterms:modified xsi:type="dcterms:W3CDTF">2023-03-06T21:47:35Z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